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9" r:id="rId4"/>
    <p:sldId id="260" r:id="rId5"/>
    <p:sldId id="258" r:id="rId6"/>
    <p:sldId id="288" r:id="rId7"/>
    <p:sldId id="261" r:id="rId8"/>
    <p:sldId id="262" r:id="rId9"/>
    <p:sldId id="263" r:id="rId10"/>
    <p:sldId id="264" r:id="rId11"/>
    <p:sldId id="265" r:id="rId12"/>
    <p:sldId id="279" r:id="rId13"/>
    <p:sldId id="266" r:id="rId14"/>
    <p:sldId id="268" r:id="rId15"/>
    <p:sldId id="269" r:id="rId16"/>
    <p:sldId id="270" r:id="rId17"/>
    <p:sldId id="272" r:id="rId18"/>
    <p:sldId id="276" r:id="rId19"/>
    <p:sldId id="287" r:id="rId20"/>
    <p:sldId id="273" r:id="rId21"/>
    <p:sldId id="275" r:id="rId22"/>
    <p:sldId id="277" r:id="rId23"/>
    <p:sldId id="278" r:id="rId24"/>
    <p:sldId id="274" r:id="rId25"/>
    <p:sldId id="284" r:id="rId26"/>
    <p:sldId id="285" r:id="rId27"/>
    <p:sldId id="280" r:id="rId28"/>
    <p:sldId id="286" r:id="rId29"/>
    <p:sldId id="281" r:id="rId30"/>
    <p:sldId id="282" r:id="rId31"/>
    <p:sldId id="283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odrag Milanovic" initials="MM" lastIdx="1" clrIdx="0">
    <p:extLst>
      <p:ext uri="{19B8F6BF-5375-455C-9EA6-DF929625EA0E}">
        <p15:presenceInfo xmlns:p15="http://schemas.microsoft.com/office/powerpoint/2012/main" userId="171ee76e679935c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302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27D015E-93D5-4D09-8E95-A88019A747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D4D7D8-2A4F-4610-8B6F-D57700DDDF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67911-F37B-47D7-BBB8-15037EF32516}" type="datetimeFigureOut">
              <a:rPr lang="en-US" smtClean="0"/>
              <a:t>16/9/2017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68E7D7-368F-4EFE-84B7-A125499571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4D77D3-96FB-4465-95B9-63AC90DB86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EA33C-D29E-4B06-83AC-896FE544C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70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3C77A-4314-4E3A-AC79-475AFA75798A}" type="datetimeFigureOut">
              <a:rPr lang="en-US" smtClean="0"/>
              <a:t>16/9/2017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C6FD0-8678-458D-96DB-31152AB94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06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16/9/2017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16/9/2017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16/9/2017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16/9/2017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16/9/2017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16/9/2017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4C834A-E1F3-4107-9C35-F3105A3384E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60" y="15010"/>
            <a:ext cx="3996747" cy="52089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igma.louisedade.co.uk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ndland.com/" TargetMode="External"/><Relationship Id="rId2" Type="http://schemas.openxmlformats.org/officeDocument/2006/relationships/hyperlink" Target="https://github.com/mmicko/enigmaFPG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pga4student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45884-C71F-4237-BB33-5F773E8407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FPGA for Software Developers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8E2EF8-2733-4723-A6E4-6D4CC3379F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(on U-Boat)</a:t>
            </a:r>
          </a:p>
          <a:p>
            <a:r>
              <a:rPr lang="en-US" dirty="0"/>
              <a:t>Miodrag Milanovic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E62DA4-9B16-4AB1-9228-1E325A2CE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642" y="3697622"/>
            <a:ext cx="9647853" cy="33404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05C48A-8B88-4005-9A90-802219307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556" y="514164"/>
            <a:ext cx="7128448" cy="929043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3182720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F7FAB-F9E3-4950-A64C-6C910C3D8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Enigma Machine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276CFA-DFE4-4513-8983-3C2B7B8AE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6858" y="1270000"/>
            <a:ext cx="5170237" cy="5170237"/>
          </a:xfrm>
        </p:spPr>
      </p:pic>
    </p:spTree>
    <p:extLst>
      <p:ext uri="{BB962C8B-B14F-4D97-AF65-F5344CB8AC3E}">
        <p14:creationId xmlns:p14="http://schemas.microsoft.com/office/powerpoint/2010/main" val="257257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7A6EB-5D66-49EA-8F50-D4149F44E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Enigma works 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996729-EDA6-44D7-B29C-46B228F341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3475" y="1524236"/>
            <a:ext cx="5715798" cy="381053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79B7BB-DDDB-468C-BEE1-D3075951C698}"/>
              </a:ext>
            </a:extLst>
          </p:cNvPr>
          <p:cNvSpPr txBox="1"/>
          <p:nvPr/>
        </p:nvSpPr>
        <p:spPr>
          <a:xfrm>
            <a:off x="1315296" y="5623705"/>
            <a:ext cx="7172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http://enigma.louisedade.co.uk/</a:t>
            </a:r>
            <a:r>
              <a:rPr lang="en-US" dirty="0"/>
              <a:t>  Enigma Emulator by Louise Dade</a:t>
            </a:r>
          </a:p>
        </p:txBody>
      </p:sp>
    </p:spTree>
    <p:extLst>
      <p:ext uri="{BB962C8B-B14F-4D97-AF65-F5344CB8AC3E}">
        <p14:creationId xmlns:p14="http://schemas.microsoft.com/office/powerpoint/2010/main" val="3943898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0C552-F417-4294-B314-EAD9B6972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Enigma settings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94D8E6-5201-4372-9EA9-CF319A508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725126"/>
            <a:ext cx="9311951" cy="488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65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BD3AC-DAD4-4F82-B9C4-5CDCED6C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D67610-4334-4A83-9B9D-51C4FB5666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6931" y="1373032"/>
            <a:ext cx="3613712" cy="4818284"/>
          </a:xfrm>
        </p:spPr>
      </p:pic>
    </p:spTree>
    <p:extLst>
      <p:ext uri="{BB962C8B-B14F-4D97-AF65-F5344CB8AC3E}">
        <p14:creationId xmlns:p14="http://schemas.microsoft.com/office/powerpoint/2010/main" val="205337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E2C8E-A016-4CB7-BF0C-B71489C57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612E22-AFE6-4F97-8466-E9BD5AE029AF}"/>
              </a:ext>
            </a:extLst>
          </p:cNvPr>
          <p:cNvSpPr/>
          <p:nvPr/>
        </p:nvSpPr>
        <p:spPr>
          <a:xfrm>
            <a:off x="1925584" y="2256638"/>
            <a:ext cx="107379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uart_rx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DD285F-6349-4586-B333-762A68D7E7BD}"/>
              </a:ext>
            </a:extLst>
          </p:cNvPr>
          <p:cNvSpPr/>
          <p:nvPr/>
        </p:nvSpPr>
        <p:spPr>
          <a:xfrm>
            <a:off x="5569514" y="2281805"/>
            <a:ext cx="107379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uart_tx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B4ED89-B3C7-4EDA-937C-7377913C8072}"/>
              </a:ext>
            </a:extLst>
          </p:cNvPr>
          <p:cNvSpPr/>
          <p:nvPr/>
        </p:nvSpPr>
        <p:spPr>
          <a:xfrm>
            <a:off x="5569513" y="3692554"/>
            <a:ext cx="107379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hex_to_7seg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6FC9E6-79F8-4FF1-8EA4-2A5E3ACD04A9}"/>
              </a:ext>
            </a:extLst>
          </p:cNvPr>
          <p:cNvSpPr/>
          <p:nvPr/>
        </p:nvSpPr>
        <p:spPr>
          <a:xfrm>
            <a:off x="5569513" y="4860022"/>
            <a:ext cx="107379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hex_to_7seg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3776D5-B796-46AF-8415-1517BF1A80BB}"/>
              </a:ext>
            </a:extLst>
          </p:cNvPr>
          <p:cNvSpPr/>
          <p:nvPr/>
        </p:nvSpPr>
        <p:spPr>
          <a:xfrm>
            <a:off x="7290033" y="3692554"/>
            <a:ext cx="91440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7seg</a:t>
            </a:r>
          </a:p>
          <a:p>
            <a:pPr algn="ctr"/>
            <a:r>
              <a:rPr lang="en-US" dirty="0"/>
              <a:t>HI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B7FAB1-08A6-44A0-8B3F-475381502DCF}"/>
              </a:ext>
            </a:extLst>
          </p:cNvPr>
          <p:cNvSpPr/>
          <p:nvPr/>
        </p:nvSpPr>
        <p:spPr>
          <a:xfrm>
            <a:off x="8393962" y="3692554"/>
            <a:ext cx="91440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7seg</a:t>
            </a:r>
          </a:p>
          <a:p>
            <a:pPr algn="ctr"/>
            <a:r>
              <a:rPr lang="en-US" dirty="0"/>
              <a:t>LO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7A0B37-68E8-4BAC-AED9-087A547D2FE0}"/>
              </a:ext>
            </a:extLst>
          </p:cNvPr>
          <p:cNvSpPr/>
          <p:nvPr/>
        </p:nvSpPr>
        <p:spPr>
          <a:xfrm>
            <a:off x="588628" y="2256638"/>
            <a:ext cx="91440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USB</a:t>
            </a:r>
          </a:p>
          <a:p>
            <a:pPr algn="ctr"/>
            <a:r>
              <a:rPr lang="en-US" dirty="0" err="1"/>
              <a:t>uart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IN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00843B-26F7-4E41-B971-16A87A31A2C5}"/>
              </a:ext>
            </a:extLst>
          </p:cNvPr>
          <p:cNvSpPr/>
          <p:nvPr/>
        </p:nvSpPr>
        <p:spPr>
          <a:xfrm>
            <a:off x="7290033" y="2281805"/>
            <a:ext cx="91440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USB</a:t>
            </a:r>
          </a:p>
          <a:p>
            <a:pPr algn="ctr"/>
            <a:r>
              <a:rPr lang="en-US" dirty="0" err="1"/>
              <a:t>uart</a:t>
            </a:r>
            <a:r>
              <a:rPr lang="en-US" dirty="0"/>
              <a:t> OUT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0379485-6317-402B-8690-3D3E705A6E60}"/>
              </a:ext>
            </a:extLst>
          </p:cNvPr>
          <p:cNvCxnSpPr>
            <a:stCxn id="10" idx="3"/>
            <a:endCxn id="4" idx="1"/>
          </p:cNvCxnSpPr>
          <p:nvPr/>
        </p:nvCxnSpPr>
        <p:spPr>
          <a:xfrm>
            <a:off x="1503028" y="2713838"/>
            <a:ext cx="4225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CA25BBE-977A-4C48-A34D-350D22B56DCC}"/>
              </a:ext>
            </a:extLst>
          </p:cNvPr>
          <p:cNvCxnSpPr>
            <a:stCxn id="6" idx="3"/>
            <a:endCxn id="8" idx="1"/>
          </p:cNvCxnSpPr>
          <p:nvPr/>
        </p:nvCxnSpPr>
        <p:spPr>
          <a:xfrm>
            <a:off x="6643304" y="4149754"/>
            <a:ext cx="6467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3740E92D-49E2-4C50-ADB8-C18E9AC193B1}"/>
              </a:ext>
            </a:extLst>
          </p:cNvPr>
          <p:cNvCxnSpPr>
            <a:stCxn id="7" idx="3"/>
            <a:endCxn id="9" idx="2"/>
          </p:cNvCxnSpPr>
          <p:nvPr/>
        </p:nvCxnSpPr>
        <p:spPr>
          <a:xfrm flipV="1">
            <a:off x="6643304" y="4606954"/>
            <a:ext cx="2207858" cy="71026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96A2DD1-D664-4EA1-9460-7D40B57D7D91}"/>
              </a:ext>
            </a:extLst>
          </p:cNvPr>
          <p:cNvCxnSpPr>
            <a:stCxn id="5" idx="3"/>
            <a:endCxn id="11" idx="1"/>
          </p:cNvCxnSpPr>
          <p:nvPr/>
        </p:nvCxnSpPr>
        <p:spPr>
          <a:xfrm>
            <a:off x="6643305" y="2739005"/>
            <a:ext cx="6467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000F45B0-1B82-433D-9DD4-7081E0D5BEB9}"/>
              </a:ext>
            </a:extLst>
          </p:cNvPr>
          <p:cNvSpPr/>
          <p:nvPr/>
        </p:nvSpPr>
        <p:spPr>
          <a:xfrm>
            <a:off x="3431097" y="2256638"/>
            <a:ext cx="1786855" cy="35177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Enigma</a:t>
            </a:r>
          </a:p>
          <a:p>
            <a:pPr algn="ctr"/>
            <a:r>
              <a:rPr lang="en-US" dirty="0"/>
              <a:t>State machine</a:t>
            </a: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1669AA47-6A5D-4F1D-8A7C-0C6BE4F1A918}"/>
              </a:ext>
            </a:extLst>
          </p:cNvPr>
          <p:cNvCxnSpPr>
            <a:stCxn id="4" idx="3"/>
            <a:endCxn id="26" idx="1"/>
          </p:cNvCxnSpPr>
          <p:nvPr/>
        </p:nvCxnSpPr>
        <p:spPr>
          <a:xfrm>
            <a:off x="2999375" y="2713838"/>
            <a:ext cx="431722" cy="130169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FCEF38D2-E75B-4502-AF20-AECE9BE87837}"/>
              </a:ext>
            </a:extLst>
          </p:cNvPr>
          <p:cNvCxnSpPr>
            <a:stCxn id="26" idx="3"/>
            <a:endCxn id="5" idx="1"/>
          </p:cNvCxnSpPr>
          <p:nvPr/>
        </p:nvCxnSpPr>
        <p:spPr>
          <a:xfrm flipV="1">
            <a:off x="5217952" y="2739005"/>
            <a:ext cx="351562" cy="127652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EB5AA378-7B55-42E1-809A-CD7AA0CB5191}"/>
              </a:ext>
            </a:extLst>
          </p:cNvPr>
          <p:cNvCxnSpPr>
            <a:stCxn id="26" idx="3"/>
            <a:endCxn id="6" idx="1"/>
          </p:cNvCxnSpPr>
          <p:nvPr/>
        </p:nvCxnSpPr>
        <p:spPr>
          <a:xfrm>
            <a:off x="5217952" y="4015530"/>
            <a:ext cx="351561" cy="13422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170D57A4-6FE7-4696-8A7E-7665CC9EF26C}"/>
              </a:ext>
            </a:extLst>
          </p:cNvPr>
          <p:cNvCxnSpPr>
            <a:stCxn id="26" idx="3"/>
            <a:endCxn id="7" idx="1"/>
          </p:cNvCxnSpPr>
          <p:nvPr/>
        </p:nvCxnSpPr>
        <p:spPr>
          <a:xfrm>
            <a:off x="5217952" y="4015530"/>
            <a:ext cx="351561" cy="130169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36BCFC82-BA45-48CF-B352-34C6133AB0DC}"/>
              </a:ext>
            </a:extLst>
          </p:cNvPr>
          <p:cNvSpPr/>
          <p:nvPr/>
        </p:nvSpPr>
        <p:spPr>
          <a:xfrm>
            <a:off x="2005281" y="5643460"/>
            <a:ext cx="91440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CLK</a:t>
            </a:r>
          </a:p>
        </p:txBody>
      </p: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EDEA2034-9665-4043-AEA6-89EA788349B7}"/>
              </a:ext>
            </a:extLst>
          </p:cNvPr>
          <p:cNvCxnSpPr>
            <a:cxnSpLocks/>
            <a:stCxn id="37" idx="3"/>
          </p:cNvCxnSpPr>
          <p:nvPr/>
        </p:nvCxnSpPr>
        <p:spPr>
          <a:xfrm flipV="1">
            <a:off x="2919681" y="5741330"/>
            <a:ext cx="1484541" cy="359330"/>
          </a:xfrm>
          <a:prstGeom prst="bentConnector3">
            <a:avLst>
              <a:gd name="adj1" fmla="val 100293"/>
            </a:avLst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70D1A1D3-E576-4206-8BCF-8E9AE8D5D9E0}"/>
              </a:ext>
            </a:extLst>
          </p:cNvPr>
          <p:cNvCxnSpPr>
            <a:stCxn id="37" idx="0"/>
            <a:endCxn id="4" idx="2"/>
          </p:cNvCxnSpPr>
          <p:nvPr/>
        </p:nvCxnSpPr>
        <p:spPr>
          <a:xfrm rot="16200000" flipV="1">
            <a:off x="1226270" y="4407248"/>
            <a:ext cx="2472422" cy="1"/>
          </a:xfrm>
          <a:prstGeom prst="bentConnector3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47F15C38-E15F-4079-BDA0-DA34CD1A5399}"/>
              </a:ext>
            </a:extLst>
          </p:cNvPr>
          <p:cNvCxnSpPr>
            <a:stCxn id="37" idx="3"/>
            <a:endCxn id="8" idx="2"/>
          </p:cNvCxnSpPr>
          <p:nvPr/>
        </p:nvCxnSpPr>
        <p:spPr>
          <a:xfrm flipV="1">
            <a:off x="2919681" y="4606954"/>
            <a:ext cx="4827552" cy="1493706"/>
          </a:xfrm>
          <a:prstGeom prst="bentConnector2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18AC1411-6431-450B-82CA-A841F128EF97}"/>
              </a:ext>
            </a:extLst>
          </p:cNvPr>
          <p:cNvCxnSpPr>
            <a:stCxn id="37" idx="3"/>
            <a:endCxn id="9" idx="3"/>
          </p:cNvCxnSpPr>
          <p:nvPr/>
        </p:nvCxnSpPr>
        <p:spPr>
          <a:xfrm flipV="1">
            <a:off x="2919681" y="4149754"/>
            <a:ext cx="6388681" cy="1950906"/>
          </a:xfrm>
          <a:prstGeom prst="bentConnector3">
            <a:avLst>
              <a:gd name="adj1" fmla="val 103578"/>
            </a:avLst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F2FBFE6D-EB8A-490C-83E4-B89033E6DF18}"/>
              </a:ext>
            </a:extLst>
          </p:cNvPr>
          <p:cNvCxnSpPr>
            <a:stCxn id="37" idx="3"/>
            <a:endCxn id="11" idx="0"/>
          </p:cNvCxnSpPr>
          <p:nvPr/>
        </p:nvCxnSpPr>
        <p:spPr>
          <a:xfrm flipV="1">
            <a:off x="2919681" y="2281805"/>
            <a:ext cx="4827552" cy="3818855"/>
          </a:xfrm>
          <a:prstGeom prst="bentConnector4">
            <a:avLst>
              <a:gd name="adj1" fmla="val 152483"/>
              <a:gd name="adj2" fmla="val 105986"/>
            </a:avLst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B1088952-E445-437E-B14D-82AB9FEC90F9}"/>
              </a:ext>
            </a:extLst>
          </p:cNvPr>
          <p:cNvSpPr/>
          <p:nvPr/>
        </p:nvSpPr>
        <p:spPr>
          <a:xfrm>
            <a:off x="3867324" y="1108044"/>
            <a:ext cx="91440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LED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D848FEB-0596-4628-8A22-0557387E8345}"/>
              </a:ext>
            </a:extLst>
          </p:cNvPr>
          <p:cNvCxnSpPr>
            <a:stCxn id="26" idx="0"/>
            <a:endCxn id="54" idx="2"/>
          </p:cNvCxnSpPr>
          <p:nvPr/>
        </p:nvCxnSpPr>
        <p:spPr>
          <a:xfrm flipH="1" flipV="1">
            <a:off x="4324524" y="2022444"/>
            <a:ext cx="1" cy="234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552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FFFAF-57E8-4420-8E3D-2BFC298F2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Encode section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E63570-C6CB-4F04-9954-C179E35DA9C0}"/>
              </a:ext>
            </a:extLst>
          </p:cNvPr>
          <p:cNvSpPr/>
          <p:nvPr/>
        </p:nvSpPr>
        <p:spPr>
          <a:xfrm>
            <a:off x="4048684" y="5604778"/>
            <a:ext cx="2921514" cy="654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Rotor control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A7406D-6626-4A26-B8ED-E14247663B25}"/>
              </a:ext>
            </a:extLst>
          </p:cNvPr>
          <p:cNvSpPr/>
          <p:nvPr/>
        </p:nvSpPr>
        <p:spPr>
          <a:xfrm>
            <a:off x="339056" y="3486108"/>
            <a:ext cx="922789" cy="1368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Plugboard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F7670C-0675-4989-A1DA-11543728BCCE}"/>
              </a:ext>
            </a:extLst>
          </p:cNvPr>
          <p:cNvSpPr/>
          <p:nvPr/>
        </p:nvSpPr>
        <p:spPr>
          <a:xfrm>
            <a:off x="1480307" y="3486093"/>
            <a:ext cx="922789" cy="1368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Rotor 3</a:t>
            </a:r>
          </a:p>
          <a:p>
            <a:pPr algn="ctr"/>
            <a:r>
              <a:rPr lang="en-US" sz="1200" dirty="0"/>
              <a:t>encode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4C2E85-753C-42D8-919D-70D549A0DE6B}"/>
              </a:ext>
            </a:extLst>
          </p:cNvPr>
          <p:cNvSpPr/>
          <p:nvPr/>
        </p:nvSpPr>
        <p:spPr>
          <a:xfrm>
            <a:off x="2623656" y="3486093"/>
            <a:ext cx="922789" cy="1368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Rotor 2</a:t>
            </a:r>
          </a:p>
          <a:p>
            <a:pPr algn="ctr"/>
            <a:r>
              <a:rPr lang="en-US" sz="1200" dirty="0"/>
              <a:t>encode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D75FC-A16D-4D0E-A31B-5DB764A01B8C}"/>
              </a:ext>
            </a:extLst>
          </p:cNvPr>
          <p:cNvSpPr/>
          <p:nvPr/>
        </p:nvSpPr>
        <p:spPr>
          <a:xfrm>
            <a:off x="3764907" y="3475587"/>
            <a:ext cx="922789" cy="1368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Rotor 1</a:t>
            </a:r>
          </a:p>
          <a:p>
            <a:pPr algn="ctr"/>
            <a:r>
              <a:rPr lang="en-US" sz="1200" dirty="0"/>
              <a:t>encode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DA858A-0CFB-4435-904C-C66158FD7F04}"/>
              </a:ext>
            </a:extLst>
          </p:cNvPr>
          <p:cNvSpPr/>
          <p:nvPr/>
        </p:nvSpPr>
        <p:spPr>
          <a:xfrm>
            <a:off x="6047409" y="3475586"/>
            <a:ext cx="922789" cy="136880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Rotor 1</a:t>
            </a:r>
          </a:p>
          <a:p>
            <a:pPr algn="ctr"/>
            <a:r>
              <a:rPr lang="en-US" sz="1200" dirty="0"/>
              <a:t>encode</a:t>
            </a:r>
          </a:p>
          <a:p>
            <a:pPr algn="ctr"/>
            <a:r>
              <a:rPr lang="en-US" sz="1200" dirty="0"/>
              <a:t>reverse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59713F-0C6A-40A1-89CA-1FB4BFA5F562}"/>
              </a:ext>
            </a:extLst>
          </p:cNvPr>
          <p:cNvSpPr/>
          <p:nvPr/>
        </p:nvSpPr>
        <p:spPr>
          <a:xfrm>
            <a:off x="7188660" y="3475586"/>
            <a:ext cx="922789" cy="136880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Rotor 2</a:t>
            </a:r>
          </a:p>
          <a:p>
            <a:pPr algn="ctr"/>
            <a:r>
              <a:rPr lang="en-US" sz="1200" dirty="0"/>
              <a:t>encode</a:t>
            </a:r>
          </a:p>
          <a:p>
            <a:pPr algn="ctr"/>
            <a:r>
              <a:rPr lang="en-US" sz="1200" dirty="0"/>
              <a:t>reverse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45AB46-BFC8-43C7-ADA7-32CE8326DB43}"/>
              </a:ext>
            </a:extLst>
          </p:cNvPr>
          <p:cNvSpPr/>
          <p:nvPr/>
        </p:nvSpPr>
        <p:spPr>
          <a:xfrm>
            <a:off x="8329911" y="3486092"/>
            <a:ext cx="922789" cy="136880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Rotor 3</a:t>
            </a:r>
          </a:p>
          <a:p>
            <a:pPr algn="ctr"/>
            <a:r>
              <a:rPr lang="en-US" sz="1200" dirty="0"/>
              <a:t>encode</a:t>
            </a:r>
          </a:p>
          <a:p>
            <a:pPr algn="ctr"/>
            <a:r>
              <a:rPr lang="en-US" sz="1200" dirty="0"/>
              <a:t>reverse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EB4ECB-30D4-4EEA-AA2C-2651CD9D718C}"/>
              </a:ext>
            </a:extLst>
          </p:cNvPr>
          <p:cNvSpPr/>
          <p:nvPr/>
        </p:nvSpPr>
        <p:spPr>
          <a:xfrm>
            <a:off x="4906158" y="3475586"/>
            <a:ext cx="922789" cy="1368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Reflector</a:t>
            </a:r>
          </a:p>
          <a:p>
            <a:pPr algn="ctr"/>
            <a:r>
              <a:rPr lang="en-US" sz="1200" dirty="0"/>
              <a:t>encode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70F1AB-FFA7-4D0E-8F40-B2BBEE3130F8}"/>
              </a:ext>
            </a:extLst>
          </p:cNvPr>
          <p:cNvSpPr/>
          <p:nvPr/>
        </p:nvSpPr>
        <p:spPr>
          <a:xfrm>
            <a:off x="9471162" y="3486092"/>
            <a:ext cx="922789" cy="1368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Plugboard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65040F-D335-4EE5-99D2-7790F465FED4}"/>
              </a:ext>
            </a:extLst>
          </p:cNvPr>
          <p:cNvSpPr/>
          <p:nvPr/>
        </p:nvSpPr>
        <p:spPr>
          <a:xfrm>
            <a:off x="339056" y="1989122"/>
            <a:ext cx="922789" cy="119123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ASCII</a:t>
            </a:r>
          </a:p>
          <a:p>
            <a:pPr algn="ctr"/>
            <a:r>
              <a:rPr lang="en-US" dirty="0"/>
              <a:t>to </a:t>
            </a:r>
          </a:p>
          <a:p>
            <a:pPr algn="ctr"/>
            <a:r>
              <a:rPr lang="en-US" dirty="0"/>
              <a:t>code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50492B-6B8C-4ADB-9E98-E584DF23B600}"/>
              </a:ext>
            </a:extLst>
          </p:cNvPr>
          <p:cNvSpPr/>
          <p:nvPr/>
        </p:nvSpPr>
        <p:spPr>
          <a:xfrm>
            <a:off x="9471162" y="1973275"/>
            <a:ext cx="922789" cy="119123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code</a:t>
            </a:r>
          </a:p>
          <a:p>
            <a:pPr algn="ctr"/>
            <a:r>
              <a:rPr lang="en-US" dirty="0"/>
              <a:t>to </a:t>
            </a:r>
          </a:p>
          <a:p>
            <a:pPr algn="ctr"/>
            <a:r>
              <a:rPr lang="en-US" dirty="0"/>
              <a:t>ASCII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DFC720F-2E22-4ADB-9924-70D93535CBF1}"/>
              </a:ext>
            </a:extLst>
          </p:cNvPr>
          <p:cNvCxnSpPr>
            <a:stCxn id="5" idx="3"/>
            <a:endCxn id="6" idx="1"/>
          </p:cNvCxnSpPr>
          <p:nvPr/>
        </p:nvCxnSpPr>
        <p:spPr>
          <a:xfrm flipV="1">
            <a:off x="1261845" y="4170496"/>
            <a:ext cx="218462" cy="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4AAB574-E427-4D07-BDE7-8E93D863CDCD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2403096" y="4170496"/>
            <a:ext cx="2205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5518A80-E551-498C-8E82-E8479CF0A485}"/>
              </a:ext>
            </a:extLst>
          </p:cNvPr>
          <p:cNvCxnSpPr/>
          <p:nvPr/>
        </p:nvCxnSpPr>
        <p:spPr>
          <a:xfrm>
            <a:off x="3546445" y="4170494"/>
            <a:ext cx="2205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9920047-F559-4FED-9FB5-880B31CF980B}"/>
              </a:ext>
            </a:extLst>
          </p:cNvPr>
          <p:cNvCxnSpPr>
            <a:cxnSpLocks/>
          </p:cNvCxnSpPr>
          <p:nvPr/>
        </p:nvCxnSpPr>
        <p:spPr>
          <a:xfrm>
            <a:off x="4685598" y="4170494"/>
            <a:ext cx="2205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DA964F5-2114-4296-A8B3-93FE635DDFD2}"/>
              </a:ext>
            </a:extLst>
          </p:cNvPr>
          <p:cNvCxnSpPr/>
          <p:nvPr/>
        </p:nvCxnSpPr>
        <p:spPr>
          <a:xfrm>
            <a:off x="5826849" y="4181449"/>
            <a:ext cx="2205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E4259F2-1E85-4A74-9593-3A604901483C}"/>
              </a:ext>
            </a:extLst>
          </p:cNvPr>
          <p:cNvCxnSpPr/>
          <p:nvPr/>
        </p:nvCxnSpPr>
        <p:spPr>
          <a:xfrm>
            <a:off x="6970198" y="4181449"/>
            <a:ext cx="2205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63598AB-6D2E-4F8F-B66E-72E2D69F7C7E}"/>
              </a:ext>
            </a:extLst>
          </p:cNvPr>
          <p:cNvCxnSpPr/>
          <p:nvPr/>
        </p:nvCxnSpPr>
        <p:spPr>
          <a:xfrm>
            <a:off x="8109351" y="4192404"/>
            <a:ext cx="2205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F695AC4-CF26-47D3-880C-F6FA19E6FBA5}"/>
              </a:ext>
            </a:extLst>
          </p:cNvPr>
          <p:cNvCxnSpPr/>
          <p:nvPr/>
        </p:nvCxnSpPr>
        <p:spPr>
          <a:xfrm>
            <a:off x="9250602" y="4192404"/>
            <a:ext cx="2205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2D9B9D2-B061-4DED-9F18-183743BA7AA9}"/>
              </a:ext>
            </a:extLst>
          </p:cNvPr>
          <p:cNvCxnSpPr>
            <a:stCxn id="14" idx="2"/>
            <a:endCxn id="5" idx="0"/>
          </p:cNvCxnSpPr>
          <p:nvPr/>
        </p:nvCxnSpPr>
        <p:spPr>
          <a:xfrm>
            <a:off x="800451" y="3180359"/>
            <a:ext cx="0" cy="305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A8655D5-AE65-479C-B299-C00C3CE07E71}"/>
              </a:ext>
            </a:extLst>
          </p:cNvPr>
          <p:cNvCxnSpPr>
            <a:stCxn id="13" idx="0"/>
            <a:endCxn id="15" idx="2"/>
          </p:cNvCxnSpPr>
          <p:nvPr/>
        </p:nvCxnSpPr>
        <p:spPr>
          <a:xfrm flipV="1">
            <a:off x="9932557" y="3164512"/>
            <a:ext cx="0" cy="321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EB310F7-48A0-4903-8D66-4D8399BDBE9B}"/>
              </a:ext>
            </a:extLst>
          </p:cNvPr>
          <p:cNvCxnSpPr/>
          <p:nvPr/>
        </p:nvCxnSpPr>
        <p:spPr>
          <a:xfrm>
            <a:off x="2225479" y="5931948"/>
            <a:ext cx="18232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C13EFF5-90DB-47C1-8E00-085363F18298}"/>
              </a:ext>
            </a:extLst>
          </p:cNvPr>
          <p:cNvSpPr txBox="1"/>
          <p:nvPr/>
        </p:nvSpPr>
        <p:spPr>
          <a:xfrm>
            <a:off x="1316023" y="5747282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rotate</a:t>
            </a:r>
          </a:p>
        </p:txBody>
      </p: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343C96F3-59DA-4C44-B821-5789F86714B6}"/>
              </a:ext>
            </a:extLst>
          </p:cNvPr>
          <p:cNvCxnSpPr>
            <a:stCxn id="4" idx="0"/>
            <a:endCxn id="6" idx="2"/>
          </p:cNvCxnSpPr>
          <p:nvPr/>
        </p:nvCxnSpPr>
        <p:spPr>
          <a:xfrm rot="16200000" flipV="1">
            <a:off x="3350632" y="3445968"/>
            <a:ext cx="749880" cy="3567739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248FB2CC-8F13-4FB0-946F-C9E5B12F683B}"/>
              </a:ext>
            </a:extLst>
          </p:cNvPr>
          <p:cNvCxnSpPr>
            <a:stCxn id="4" idx="0"/>
            <a:endCxn id="7" idx="2"/>
          </p:cNvCxnSpPr>
          <p:nvPr/>
        </p:nvCxnSpPr>
        <p:spPr>
          <a:xfrm rot="16200000" flipV="1">
            <a:off x="3922306" y="4017643"/>
            <a:ext cx="749880" cy="2424390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BFE5A70F-83AD-4B13-8E47-50E10A6FAA34}"/>
              </a:ext>
            </a:extLst>
          </p:cNvPr>
          <p:cNvCxnSpPr>
            <a:stCxn id="4" idx="0"/>
            <a:endCxn id="8" idx="2"/>
          </p:cNvCxnSpPr>
          <p:nvPr/>
        </p:nvCxnSpPr>
        <p:spPr>
          <a:xfrm rot="16200000" flipV="1">
            <a:off x="4487679" y="4583015"/>
            <a:ext cx="760386" cy="1283139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A3142BBD-914C-44D5-B87C-4005F73A08CA}"/>
              </a:ext>
            </a:extLst>
          </p:cNvPr>
          <p:cNvCxnSpPr>
            <a:stCxn id="4" idx="0"/>
            <a:endCxn id="9" idx="2"/>
          </p:cNvCxnSpPr>
          <p:nvPr/>
        </p:nvCxnSpPr>
        <p:spPr>
          <a:xfrm rot="5400000" flipH="1" flipV="1">
            <a:off x="5628929" y="4724904"/>
            <a:ext cx="760387" cy="999363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373865B7-22C5-443A-BE5B-D2FF94CAF979}"/>
              </a:ext>
            </a:extLst>
          </p:cNvPr>
          <p:cNvCxnSpPr>
            <a:stCxn id="4" idx="0"/>
            <a:endCxn id="10" idx="2"/>
          </p:cNvCxnSpPr>
          <p:nvPr/>
        </p:nvCxnSpPr>
        <p:spPr>
          <a:xfrm rot="5400000" flipH="1" flipV="1">
            <a:off x="6199555" y="4154278"/>
            <a:ext cx="760387" cy="214061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9DB30667-5FCE-494E-8734-BE59101EDF8D}"/>
              </a:ext>
            </a:extLst>
          </p:cNvPr>
          <p:cNvCxnSpPr>
            <a:stCxn id="4" idx="0"/>
            <a:endCxn id="11" idx="2"/>
          </p:cNvCxnSpPr>
          <p:nvPr/>
        </p:nvCxnSpPr>
        <p:spPr>
          <a:xfrm rot="5400000" flipH="1" flipV="1">
            <a:off x="6775433" y="3588906"/>
            <a:ext cx="749881" cy="3281865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868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9F753-58D0-4737-BE67-C0B594B07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machine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F72803B-9C29-4731-A088-6B3CA327CF39}"/>
              </a:ext>
            </a:extLst>
          </p:cNvPr>
          <p:cNvSpPr/>
          <p:nvPr/>
        </p:nvSpPr>
        <p:spPr>
          <a:xfrm>
            <a:off x="1895911" y="2290194"/>
            <a:ext cx="1300293" cy="114929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Reset</a:t>
            </a:r>
          </a:p>
          <a:p>
            <a:pPr algn="ctr"/>
            <a:r>
              <a:rPr lang="en-US" dirty="0"/>
              <a:t>and Rotate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1733CC3-CDF9-4F64-B13C-F72CA9294DCB}"/>
              </a:ext>
            </a:extLst>
          </p:cNvPr>
          <p:cNvSpPr/>
          <p:nvPr/>
        </p:nvSpPr>
        <p:spPr>
          <a:xfrm>
            <a:off x="4078447" y="2290194"/>
            <a:ext cx="1300293" cy="1149292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Idle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B955566-459E-4152-8A2E-8D336536A88C}"/>
              </a:ext>
            </a:extLst>
          </p:cNvPr>
          <p:cNvSpPr/>
          <p:nvPr/>
        </p:nvSpPr>
        <p:spPr>
          <a:xfrm>
            <a:off x="4078447" y="3982090"/>
            <a:ext cx="1300293" cy="1149292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Check Key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0B345F9-FAB2-4322-81E9-108725EA73FE}"/>
              </a:ext>
            </a:extLst>
          </p:cNvPr>
          <p:cNvSpPr/>
          <p:nvPr/>
        </p:nvSpPr>
        <p:spPr>
          <a:xfrm>
            <a:off x="5992533" y="3998111"/>
            <a:ext cx="1300293" cy="114929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Encode and </a:t>
            </a:r>
          </a:p>
          <a:p>
            <a:pPr algn="ctr"/>
            <a:r>
              <a:rPr lang="en-US" dirty="0"/>
              <a:t>Rotate</a:t>
            </a:r>
          </a:p>
        </p:txBody>
      </p: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FDBDF05F-514A-4DAF-B30E-7B16B6EBF7F8}"/>
              </a:ext>
            </a:extLst>
          </p:cNvPr>
          <p:cNvCxnSpPr>
            <a:stCxn id="5" idx="7"/>
            <a:endCxn id="5" idx="0"/>
          </p:cNvCxnSpPr>
          <p:nvPr/>
        </p:nvCxnSpPr>
        <p:spPr>
          <a:xfrm rot="16200000" flipV="1">
            <a:off x="4874300" y="2144488"/>
            <a:ext cx="168310" cy="459722"/>
          </a:xfrm>
          <a:prstGeom prst="curvedConnector3">
            <a:avLst>
              <a:gd name="adj1" fmla="val 235821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021E80C9-DDD3-4C18-B715-B3A5E20131A8}"/>
              </a:ext>
            </a:extLst>
          </p:cNvPr>
          <p:cNvCxnSpPr>
            <a:stCxn id="4" idx="0"/>
            <a:endCxn id="5" idx="2"/>
          </p:cNvCxnSpPr>
          <p:nvPr/>
        </p:nvCxnSpPr>
        <p:spPr>
          <a:xfrm rot="16200000" flipH="1">
            <a:off x="3024929" y="1811323"/>
            <a:ext cx="574646" cy="1532389"/>
          </a:xfrm>
          <a:prstGeom prst="curvedConnector4">
            <a:avLst>
              <a:gd name="adj1" fmla="val -39781"/>
              <a:gd name="adj2" fmla="val 71213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6726376-4BC1-4C72-9834-CBD472A7BCCD}"/>
              </a:ext>
            </a:extLst>
          </p:cNvPr>
          <p:cNvCxnSpPr>
            <a:stCxn id="5" idx="4"/>
            <a:endCxn id="6" idx="0"/>
          </p:cNvCxnSpPr>
          <p:nvPr/>
        </p:nvCxnSpPr>
        <p:spPr>
          <a:xfrm>
            <a:off x="4728594" y="3439486"/>
            <a:ext cx="0" cy="542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6BD566F-5284-454D-B57D-D25A0457DA63}"/>
              </a:ext>
            </a:extLst>
          </p:cNvPr>
          <p:cNvCxnSpPr>
            <a:cxnSpLocks/>
            <a:stCxn id="6" idx="6"/>
          </p:cNvCxnSpPr>
          <p:nvPr/>
        </p:nvCxnSpPr>
        <p:spPr>
          <a:xfrm flipV="1">
            <a:off x="5378740" y="4544036"/>
            <a:ext cx="613794" cy="12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A059A772-537F-435E-9C13-57384407F6A7}"/>
              </a:ext>
            </a:extLst>
          </p:cNvPr>
          <p:cNvCxnSpPr>
            <a:stCxn id="6" idx="2"/>
            <a:endCxn id="4" idx="4"/>
          </p:cNvCxnSpPr>
          <p:nvPr/>
        </p:nvCxnSpPr>
        <p:spPr>
          <a:xfrm rot="10800000">
            <a:off x="2546059" y="3439486"/>
            <a:ext cx="1532389" cy="111725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nector: Curved 46">
            <a:extLst>
              <a:ext uri="{FF2B5EF4-FFF2-40B4-BE49-F238E27FC236}">
                <a16:creationId xmlns:a16="http://schemas.microsoft.com/office/drawing/2014/main" id="{560D60BB-A139-4EEF-8C61-FA513502AB36}"/>
              </a:ext>
            </a:extLst>
          </p:cNvPr>
          <p:cNvCxnSpPr>
            <a:stCxn id="6" idx="7"/>
            <a:endCxn id="5" idx="6"/>
          </p:cNvCxnSpPr>
          <p:nvPr/>
        </p:nvCxnSpPr>
        <p:spPr>
          <a:xfrm rot="5400000" flipH="1" flipV="1">
            <a:off x="4640748" y="3412408"/>
            <a:ext cx="1285560" cy="190424"/>
          </a:xfrm>
          <a:prstGeom prst="curvedConnector4">
            <a:avLst>
              <a:gd name="adj1" fmla="val 21104"/>
              <a:gd name="adj2" fmla="val 22004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286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BEC00-9784-4D0D-85AA-A6F8C6E73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Verilog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A4CCE-DE98-4016-9BA7-811AEDEED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055" y="4496499"/>
            <a:ext cx="8596668" cy="2618654"/>
          </a:xfrm>
        </p:spPr>
        <p:txBody>
          <a:bodyPr/>
          <a:lstStyle/>
          <a:p>
            <a:r>
              <a:rPr lang="en-US" dirty="0"/>
              <a:t>Module – Each building block is a module</a:t>
            </a:r>
          </a:p>
          <a:p>
            <a:r>
              <a:rPr lang="en-US" dirty="0"/>
              <a:t>Inputs/outputs</a:t>
            </a:r>
          </a:p>
          <a:p>
            <a:r>
              <a:rPr lang="en-US" dirty="0"/>
              <a:t>Combinational logic</a:t>
            </a:r>
          </a:p>
          <a:p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22B9420-BD51-453A-8B93-E09D11920F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6663641"/>
              </p:ext>
            </p:extLst>
          </p:nvPr>
        </p:nvGraphicFramePr>
        <p:xfrm>
          <a:off x="677690" y="1565012"/>
          <a:ext cx="8596312" cy="2865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96312">
                  <a:extLst>
                    <a:ext uri="{9D8B030D-6E8A-4147-A177-3AD203B41FA5}">
                      <a16:colId xmlns:a16="http://schemas.microsoft.com/office/drawing/2014/main" val="1930140669"/>
                    </a:ext>
                  </a:extLst>
                </a:gridCol>
              </a:tblGrid>
              <a:tr h="268820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2"/>
                          </a:solidFill>
                        </a:rPr>
                        <a:t>module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decodeASCII</a:t>
                      </a:r>
                      <a:r>
                        <a:rPr lang="en-US" sz="1400" dirty="0"/>
                        <a:t>(</a:t>
                      </a:r>
                      <a:r>
                        <a:rPr lang="en-US" sz="1400" dirty="0">
                          <a:solidFill>
                            <a:schemeClr val="accent2"/>
                          </a:solidFill>
                        </a:rPr>
                        <a:t>input</a:t>
                      </a:r>
                      <a:r>
                        <a:rPr lang="en-US" sz="1400" dirty="0"/>
                        <a:t> [4:0] code, </a:t>
                      </a:r>
                      <a:r>
                        <a:rPr lang="en-US" sz="1400" dirty="0">
                          <a:solidFill>
                            <a:schemeClr val="accent2"/>
                          </a:solidFill>
                        </a:rPr>
                        <a:t>output</a:t>
                      </a:r>
                      <a:r>
                        <a:rPr lang="en-US" sz="1400" dirty="0"/>
                        <a:t> [7:0] ascii);</a:t>
                      </a:r>
                    </a:p>
                    <a:p>
                      <a:r>
                        <a:rPr lang="en-US" sz="1400" dirty="0"/>
                        <a:t>	</a:t>
                      </a:r>
                      <a:r>
                        <a:rPr lang="en-US" sz="1400" dirty="0">
                          <a:solidFill>
                            <a:schemeClr val="accent2"/>
                          </a:solidFill>
                        </a:rPr>
                        <a:t>assign</a:t>
                      </a:r>
                      <a:r>
                        <a:rPr lang="en-US" sz="1400" dirty="0"/>
                        <a:t> ascii = 8'h41 + code;	</a:t>
                      </a:r>
                    </a:p>
                    <a:p>
                      <a:r>
                        <a:rPr lang="en-US" sz="1400" dirty="0" err="1">
                          <a:solidFill>
                            <a:schemeClr val="accent2"/>
                          </a:solidFill>
                        </a:rPr>
                        <a:t>endmodule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  <a:p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sz="1400" dirty="0">
                          <a:solidFill>
                            <a:schemeClr val="accent2"/>
                          </a:solidFill>
                        </a:rPr>
                        <a:t>module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encodeASCII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(ascii, code, valid);</a:t>
                      </a:r>
                    </a:p>
                    <a:p>
                      <a:r>
                        <a:rPr lang="en-US" sz="1400" dirty="0">
                          <a:solidFill>
                            <a:schemeClr val="accent2"/>
                          </a:solidFill>
                        </a:rPr>
                        <a:t>	input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[7:0] ascii; </a:t>
                      </a:r>
                    </a:p>
                    <a:p>
                      <a:r>
                        <a:rPr lang="en-US" sz="1400" dirty="0">
                          <a:solidFill>
                            <a:schemeClr val="accent2"/>
                          </a:solidFill>
                        </a:rPr>
                        <a:t>	output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[4:0] code;</a:t>
                      </a:r>
                    </a:p>
                    <a:p>
                      <a:r>
                        <a:rPr lang="en-US" sz="1400" dirty="0">
                          <a:solidFill>
                            <a:schemeClr val="accent2"/>
                          </a:solidFill>
                        </a:rPr>
                        <a:t>	output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valid;</a:t>
                      </a:r>
                    </a:p>
                    <a:p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sz="1400" dirty="0">
                          <a:solidFill>
                            <a:schemeClr val="accent2"/>
                          </a:solidFill>
                        </a:rPr>
                        <a:t>	assign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valid = ((ascii &lt; 8'h41 || ascii &gt; 8'h5A) &amp;&amp; (ascii &lt; 8'h61 || ascii &gt; 8'h7A)) ? 0 : 1;</a:t>
                      </a:r>
                    </a:p>
                    <a:p>
                      <a:r>
                        <a:rPr lang="en-US" sz="1400" dirty="0">
                          <a:solidFill>
                            <a:schemeClr val="accent2"/>
                          </a:solidFill>
                        </a:rPr>
                        <a:t>	assign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code = (ascii &gt; 8'h5A) ? ascii - 8'h61 : ascii - 8'h41;	</a:t>
                      </a:r>
                    </a:p>
                    <a:p>
                      <a:r>
                        <a:rPr lang="en-US" sz="1400" dirty="0" err="1">
                          <a:solidFill>
                            <a:schemeClr val="accent2"/>
                          </a:solidFill>
                        </a:rPr>
                        <a:t>endmodule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  <a:p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730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207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B279-D8EA-453D-BEE9-D0A7DB224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4917"/>
          </a:xfrm>
        </p:spPr>
        <p:txBody>
          <a:bodyPr/>
          <a:lstStyle/>
          <a:p>
            <a:r>
              <a:rPr lang="en-US" dirty="0"/>
              <a:t>Complex combinational logic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2B6922D-E587-462C-9D7B-5A2CEB84D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553792"/>
              </p:ext>
            </p:extLst>
          </p:nvPr>
        </p:nvGraphicFramePr>
        <p:xfrm>
          <a:off x="677334" y="1325461"/>
          <a:ext cx="8128000" cy="5455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438584242"/>
                    </a:ext>
                  </a:extLst>
                </a:gridCol>
              </a:tblGrid>
              <a:tr h="4570575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module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reflectorEncode</a:t>
                      </a:r>
                      <a:r>
                        <a:rPr lang="en-US" sz="1000" dirty="0"/>
                        <a:t> (code, </a:t>
                      </a:r>
                      <a:r>
                        <a:rPr lang="en-US" sz="1000" dirty="0" err="1"/>
                        <a:t>val</a:t>
                      </a:r>
                      <a:r>
                        <a:rPr lang="en-US" sz="1000" dirty="0"/>
                        <a:t>, </a:t>
                      </a:r>
                      <a:r>
                        <a:rPr lang="en-US" sz="1000" dirty="0" err="1"/>
                        <a:t>reflector_type</a:t>
                      </a:r>
                      <a:r>
                        <a:rPr lang="en-US" sz="1000" dirty="0"/>
                        <a:t>);</a:t>
                      </a:r>
                    </a:p>
                    <a:p>
                      <a:r>
                        <a:rPr lang="en-US" sz="1000" dirty="0"/>
                        <a:t>	</a:t>
                      </a:r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input</a:t>
                      </a:r>
                      <a:r>
                        <a:rPr lang="en-US" sz="1000" dirty="0"/>
                        <a:t> [4:0] code; </a:t>
                      </a:r>
                    </a:p>
                    <a:p>
                      <a:r>
                        <a:rPr lang="en-US" sz="1000" dirty="0"/>
                        <a:t>	</a:t>
                      </a:r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output </a:t>
                      </a:r>
                      <a:r>
                        <a:rPr lang="en-US" sz="1000" dirty="0" err="1">
                          <a:solidFill>
                            <a:schemeClr val="accent2"/>
                          </a:solidFill>
                        </a:rPr>
                        <a:t>reg</a:t>
                      </a:r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US" sz="1000" dirty="0"/>
                        <a:t>[4:0] </a:t>
                      </a:r>
                      <a:r>
                        <a:rPr lang="en-US" sz="1000" dirty="0" err="1"/>
                        <a:t>val</a:t>
                      </a:r>
                      <a:r>
                        <a:rPr lang="en-US" sz="1000" dirty="0"/>
                        <a:t>;</a:t>
                      </a:r>
                    </a:p>
                    <a:p>
                      <a:r>
                        <a:rPr lang="en-US" sz="1000" dirty="0"/>
                        <a:t>	</a:t>
                      </a:r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input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reflector_type</a:t>
                      </a:r>
                      <a:r>
                        <a:rPr lang="en-US" sz="1000" dirty="0"/>
                        <a:t>;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    </a:t>
                      </a:r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always</a:t>
                      </a:r>
                      <a:r>
                        <a:rPr lang="en-US" sz="1000" dirty="0"/>
                        <a:t> @*</a:t>
                      </a:r>
                    </a:p>
                    <a:p>
                      <a:r>
                        <a:rPr lang="en-US" sz="1000" dirty="0"/>
                        <a:t>    </a:t>
                      </a:r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begin</a:t>
                      </a:r>
                    </a:p>
                    <a:p>
                      <a:r>
                        <a:rPr lang="en-US" sz="1000" dirty="0"/>
                        <a:t>	  </a:t>
                      </a:r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if</a:t>
                      </a:r>
                      <a:r>
                        <a:rPr lang="en-US" sz="1000" dirty="0"/>
                        <a:t> (</a:t>
                      </a:r>
                      <a:r>
                        <a:rPr lang="en-US" sz="1000" dirty="0" err="1"/>
                        <a:t>reflector_type</a:t>
                      </a:r>
                      <a:r>
                        <a:rPr lang="en-US" sz="1000" dirty="0"/>
                        <a:t> == 1'b0)</a:t>
                      </a:r>
                    </a:p>
                    <a:p>
                      <a:r>
                        <a:rPr lang="en-US" sz="1000" dirty="0"/>
                        <a:t>	  </a:t>
                      </a:r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begin</a:t>
                      </a:r>
                    </a:p>
                    <a:p>
                      <a:r>
                        <a:rPr lang="en-US" sz="1000" dirty="0"/>
                        <a:t>		  // Reflector B</a:t>
                      </a:r>
                    </a:p>
                    <a:p>
                      <a:r>
                        <a:rPr lang="en-US" sz="1000" dirty="0"/>
                        <a:t>		  </a:t>
                      </a:r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case</a:t>
                      </a:r>
                      <a:r>
                        <a:rPr lang="en-US" sz="1000" dirty="0"/>
                        <a:t> (code)</a:t>
                      </a:r>
                    </a:p>
                    <a:p>
                      <a:r>
                        <a:rPr lang="en-US" sz="1000" dirty="0"/>
                        <a:t>			0 : </a:t>
                      </a:r>
                      <a:r>
                        <a:rPr lang="en-US" sz="1000" dirty="0" err="1"/>
                        <a:t>val</a:t>
                      </a:r>
                      <a:r>
                        <a:rPr lang="en-US" sz="1000" dirty="0"/>
                        <a:t> = "Y" - 8'h41;</a:t>
                      </a:r>
                    </a:p>
                    <a:p>
                      <a:r>
                        <a:rPr lang="en-US" sz="1000" dirty="0"/>
                        <a:t>			1 : </a:t>
                      </a:r>
                      <a:r>
                        <a:rPr lang="en-US" sz="1000" dirty="0" err="1"/>
                        <a:t>val</a:t>
                      </a:r>
                      <a:r>
                        <a:rPr lang="en-US" sz="1000" dirty="0"/>
                        <a:t> = "R" - 8'h41;</a:t>
                      </a:r>
                    </a:p>
                    <a:p>
                      <a:r>
                        <a:rPr lang="en-US" sz="1000" dirty="0"/>
                        <a:t>			2 : </a:t>
                      </a:r>
                      <a:r>
                        <a:rPr lang="en-US" sz="1000" dirty="0" err="1"/>
                        <a:t>val</a:t>
                      </a:r>
                      <a:r>
                        <a:rPr lang="en-US" sz="1000" dirty="0"/>
                        <a:t> = "U" - 8'h41;</a:t>
                      </a:r>
                    </a:p>
                    <a:p>
                      <a:r>
                        <a:rPr lang="en-US" sz="1000" dirty="0"/>
                        <a:t>                                    ….</a:t>
                      </a:r>
                    </a:p>
                    <a:p>
                      <a:r>
                        <a:rPr lang="en-US" sz="1000" dirty="0"/>
                        <a:t>			24: </a:t>
                      </a:r>
                      <a:r>
                        <a:rPr lang="en-US" sz="1000" dirty="0" err="1"/>
                        <a:t>val</a:t>
                      </a:r>
                      <a:r>
                        <a:rPr lang="en-US" sz="1000" dirty="0"/>
                        <a:t> = "A" - 8'h41;</a:t>
                      </a:r>
                    </a:p>
                    <a:p>
                      <a:r>
                        <a:rPr lang="en-US" sz="1000" dirty="0"/>
                        <a:t>			25: </a:t>
                      </a:r>
                      <a:r>
                        <a:rPr lang="en-US" sz="1000" dirty="0" err="1"/>
                        <a:t>val</a:t>
                      </a:r>
                      <a:r>
                        <a:rPr lang="en-US" sz="1000" dirty="0"/>
                        <a:t> = "T" - 8'h41;		</a:t>
                      </a:r>
                    </a:p>
                    <a:p>
                      <a:r>
                        <a:rPr lang="en-US" sz="1000" dirty="0"/>
                        <a:t>		  </a:t>
                      </a:r>
                      <a:r>
                        <a:rPr lang="en-US" sz="1000" dirty="0" err="1">
                          <a:solidFill>
                            <a:schemeClr val="accent2"/>
                          </a:solidFill>
                        </a:rPr>
                        <a:t>endcase</a:t>
                      </a:r>
                      <a:endParaRPr lang="en-US" sz="1000" dirty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sz="1000" dirty="0"/>
                        <a:t>	</a:t>
                      </a:r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  end</a:t>
                      </a:r>
                    </a:p>
                    <a:p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	  else</a:t>
                      </a:r>
                    </a:p>
                    <a:p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	  begin</a:t>
                      </a:r>
                    </a:p>
                    <a:p>
                      <a:r>
                        <a:rPr lang="en-US" sz="1000" dirty="0"/>
                        <a:t>		// Reflector C</a:t>
                      </a:r>
                    </a:p>
                    <a:p>
                      <a:r>
                        <a:rPr lang="en-US" sz="1000" dirty="0"/>
                        <a:t>	  	</a:t>
                      </a:r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case</a:t>
                      </a:r>
                      <a:r>
                        <a:rPr lang="en-US" sz="1000" dirty="0"/>
                        <a:t> (code)</a:t>
                      </a:r>
                    </a:p>
                    <a:p>
                      <a:r>
                        <a:rPr lang="en-US" sz="1000" dirty="0"/>
                        <a:t>			0 : </a:t>
                      </a:r>
                      <a:r>
                        <a:rPr lang="en-US" sz="1000" dirty="0" err="1"/>
                        <a:t>val</a:t>
                      </a:r>
                      <a:r>
                        <a:rPr lang="en-US" sz="1000" dirty="0"/>
                        <a:t> = "F" - 8'h41;</a:t>
                      </a:r>
                    </a:p>
                    <a:p>
                      <a:r>
                        <a:rPr lang="en-US" sz="1000" dirty="0"/>
                        <a:t>			1 : </a:t>
                      </a:r>
                      <a:r>
                        <a:rPr lang="en-US" sz="1000" dirty="0" err="1"/>
                        <a:t>val</a:t>
                      </a:r>
                      <a:r>
                        <a:rPr lang="en-US" sz="1000" dirty="0"/>
                        <a:t> = "V" - 8'h41;</a:t>
                      </a:r>
                    </a:p>
                    <a:p>
                      <a:r>
                        <a:rPr lang="en-US" sz="1000" dirty="0"/>
                        <a:t>                                     ….</a:t>
                      </a:r>
                    </a:p>
                    <a:p>
                      <a:r>
                        <a:rPr lang="en-US" sz="1000" dirty="0"/>
                        <a:t>			24: </a:t>
                      </a:r>
                      <a:r>
                        <a:rPr lang="en-US" sz="1000" dirty="0" err="1"/>
                        <a:t>val</a:t>
                      </a:r>
                      <a:r>
                        <a:rPr lang="en-US" sz="1000" dirty="0"/>
                        <a:t> = "H" - 8'h41;</a:t>
                      </a:r>
                    </a:p>
                    <a:p>
                      <a:r>
                        <a:rPr lang="en-US" sz="1000" dirty="0"/>
                        <a:t>			25: </a:t>
                      </a:r>
                      <a:r>
                        <a:rPr lang="en-US" sz="1000" dirty="0" err="1"/>
                        <a:t>val</a:t>
                      </a:r>
                      <a:r>
                        <a:rPr lang="en-US" sz="1000" dirty="0"/>
                        <a:t> = "L" - 8'h41;		</a:t>
                      </a:r>
                    </a:p>
                    <a:p>
                      <a:r>
                        <a:rPr lang="en-US" sz="1000" dirty="0"/>
                        <a:t>		</a:t>
                      </a:r>
                      <a:r>
                        <a:rPr lang="en-US" sz="1000" dirty="0" err="1">
                          <a:solidFill>
                            <a:schemeClr val="accent2"/>
                          </a:solidFill>
                        </a:rPr>
                        <a:t>endcase</a:t>
                      </a:r>
                      <a:endParaRPr lang="en-US" sz="1000" dirty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sz="1000" dirty="0"/>
                        <a:t>	  </a:t>
                      </a:r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end</a:t>
                      </a:r>
                    </a:p>
                    <a:p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    end </a:t>
                      </a:r>
                    </a:p>
                    <a:p>
                      <a:r>
                        <a:rPr lang="en-US" sz="1000" dirty="0" err="1">
                          <a:solidFill>
                            <a:schemeClr val="accent2"/>
                          </a:solidFill>
                        </a:rPr>
                        <a:t>endmodule</a:t>
                      </a:r>
                      <a:endParaRPr lang="en-US" sz="10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212101"/>
                  </a:ext>
                </a:extLst>
              </a:tr>
              <a:tr h="226237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096422"/>
                  </a:ext>
                </a:extLst>
              </a:tr>
              <a:tr h="226237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13007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7851583-58D6-4604-9A1D-75B7F13A41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597485"/>
              </p:ext>
            </p:extLst>
          </p:nvPr>
        </p:nvGraphicFramePr>
        <p:xfrm>
          <a:off x="4394200" y="1344219"/>
          <a:ext cx="81280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947075019"/>
                    </a:ext>
                  </a:extLst>
                </a:gridCol>
              </a:tblGrid>
              <a:tr h="242278">
                <a:tc>
                  <a:txBody>
                    <a:bodyPr/>
                    <a:lstStyle/>
                    <a:p>
                      <a:r>
                        <a:rPr lang="en-US" sz="1200" b="1" dirty="0"/>
                        <a:t> 'Y','R','U','H','Q','S','L','D','P','X','N','G','O','K','M','I','E','B','F','Z','C','W','V','J','A','T'  // M3 B</a:t>
                      </a:r>
                    </a:p>
                    <a:p>
                      <a:r>
                        <a:rPr lang="en-US" sz="1200" b="1" dirty="0"/>
                        <a:t> 'F','V','P','J','I','A','O','Y','E','D','R','Z','X','W','G','C','T','K','U','Q','S','B','N','M','H','L'  // M3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272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850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8B775-5B06-4505-8ADB-07E037176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A7C0A1-BB43-48C2-AE6A-2DE7016C34A6}"/>
              </a:ext>
            </a:extLst>
          </p:cNvPr>
          <p:cNvSpPr/>
          <p:nvPr/>
        </p:nvSpPr>
        <p:spPr>
          <a:xfrm>
            <a:off x="677334" y="1480235"/>
            <a:ext cx="81745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  <a:cs typeface="Courier New" panose="02070309020205020404" pitchFamily="49" charset="0"/>
              </a:rPr>
              <a:t>module</a:t>
            </a:r>
            <a:r>
              <a:rPr lang="en-US" sz="1200" dirty="0">
                <a:cs typeface="Courier New" panose="02070309020205020404" pitchFamily="49" charset="0"/>
              </a:rPr>
              <a:t> </a:t>
            </a:r>
            <a:r>
              <a:rPr lang="en-US" sz="1200" dirty="0" err="1">
                <a:cs typeface="Courier New" panose="02070309020205020404" pitchFamily="49" charset="0"/>
              </a:rPr>
              <a:t>rotorEncode</a:t>
            </a:r>
            <a:r>
              <a:rPr lang="en-US" sz="1200" dirty="0">
                <a:cs typeface="Courier New" panose="02070309020205020404" pitchFamily="49" charset="0"/>
              </a:rPr>
              <a:t> #(</a:t>
            </a:r>
            <a:r>
              <a:rPr lang="en-US" sz="1200" dirty="0">
                <a:solidFill>
                  <a:schemeClr val="accent2"/>
                </a:solidFill>
                <a:cs typeface="Courier New" panose="02070309020205020404" pitchFamily="49" charset="0"/>
              </a:rPr>
              <a:t>parameter</a:t>
            </a:r>
            <a:r>
              <a:rPr lang="en-US" sz="1200" dirty="0">
                <a:cs typeface="Courier New" panose="02070309020205020404" pitchFamily="49" charset="0"/>
              </a:rPr>
              <a:t> REVERSE = 0) (code, </a:t>
            </a:r>
            <a:r>
              <a:rPr lang="en-US" sz="1200" dirty="0" err="1">
                <a:cs typeface="Courier New" panose="02070309020205020404" pitchFamily="49" charset="0"/>
              </a:rPr>
              <a:t>rotor_type</a:t>
            </a:r>
            <a:r>
              <a:rPr lang="en-US" sz="1200" dirty="0">
                <a:cs typeface="Courier New" panose="02070309020205020404" pitchFamily="49" charset="0"/>
              </a:rPr>
              <a:t>, </a:t>
            </a:r>
            <a:r>
              <a:rPr lang="en-US" sz="1200" dirty="0" err="1">
                <a:cs typeface="Courier New" panose="02070309020205020404" pitchFamily="49" charset="0"/>
              </a:rPr>
              <a:t>val</a:t>
            </a:r>
            <a:r>
              <a:rPr lang="en-US" sz="1200" dirty="0">
                <a:cs typeface="Courier New" panose="02070309020205020404" pitchFamily="49" charset="0"/>
              </a:rPr>
              <a:t>);</a:t>
            </a:r>
          </a:p>
          <a:p>
            <a:r>
              <a:rPr lang="en-US" sz="1200" dirty="0">
                <a:solidFill>
                  <a:schemeClr val="accent2"/>
                </a:solidFill>
                <a:cs typeface="Courier New" panose="02070309020205020404" pitchFamily="49" charset="0"/>
              </a:rPr>
              <a:t>    input</a:t>
            </a:r>
            <a:r>
              <a:rPr lang="en-US" sz="1200" dirty="0">
                <a:cs typeface="Courier New" panose="02070309020205020404" pitchFamily="49" charset="0"/>
              </a:rPr>
              <a:t> [4:0] code;  </a:t>
            </a:r>
          </a:p>
          <a:p>
            <a:r>
              <a:rPr lang="en-US" sz="1200" dirty="0">
                <a:solidFill>
                  <a:schemeClr val="accent2"/>
                </a:solidFill>
                <a:cs typeface="Courier New" panose="02070309020205020404" pitchFamily="49" charset="0"/>
              </a:rPr>
              <a:t>    output</a:t>
            </a:r>
            <a:r>
              <a:rPr lang="en-US" sz="1200" dirty="0"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cs typeface="Courier New" panose="02070309020205020404" pitchFamily="49" charset="0"/>
              </a:rPr>
              <a:t>reg</a:t>
            </a:r>
            <a:r>
              <a:rPr lang="en-US" sz="1200" dirty="0">
                <a:cs typeface="Courier New" panose="02070309020205020404" pitchFamily="49" charset="0"/>
              </a:rPr>
              <a:t> [4:0] </a:t>
            </a:r>
            <a:r>
              <a:rPr lang="en-US" sz="1200" dirty="0" err="1">
                <a:cs typeface="Courier New" panose="02070309020205020404" pitchFamily="49" charset="0"/>
              </a:rPr>
              <a:t>val</a:t>
            </a:r>
            <a:r>
              <a:rPr lang="en-US" sz="1200" dirty="0">
                <a:cs typeface="Courier New" panose="02070309020205020404" pitchFamily="49" charset="0"/>
              </a:rPr>
              <a:t>;</a:t>
            </a:r>
          </a:p>
          <a:p>
            <a:r>
              <a:rPr lang="en-US" sz="1200" dirty="0">
                <a:solidFill>
                  <a:schemeClr val="accent2"/>
                </a:solidFill>
                <a:cs typeface="Courier New" panose="02070309020205020404" pitchFamily="49" charset="0"/>
              </a:rPr>
              <a:t>    input</a:t>
            </a:r>
            <a:r>
              <a:rPr lang="en-US" sz="1200" dirty="0">
                <a:cs typeface="Courier New" panose="02070309020205020404" pitchFamily="49" charset="0"/>
              </a:rPr>
              <a:t> [2:0] </a:t>
            </a:r>
            <a:r>
              <a:rPr lang="en-US" sz="1200" dirty="0" err="1">
                <a:cs typeface="Courier New" panose="02070309020205020404" pitchFamily="49" charset="0"/>
              </a:rPr>
              <a:t>rotor_type</a:t>
            </a:r>
            <a:r>
              <a:rPr lang="en-US" sz="1200" dirty="0">
                <a:cs typeface="Courier New" panose="02070309020205020404" pitchFamily="49" charset="0"/>
              </a:rPr>
              <a:t>;</a:t>
            </a:r>
          </a:p>
          <a:p>
            <a:r>
              <a:rPr lang="en-US" sz="1200" dirty="0">
                <a:cs typeface="Courier New" panose="02070309020205020404" pitchFamily="49" charset="0"/>
              </a:rPr>
              <a:t>	</a:t>
            </a:r>
          </a:p>
          <a:p>
            <a:r>
              <a:rPr lang="en-US" sz="1200" dirty="0">
                <a:cs typeface="Courier New" panose="02070309020205020404" pitchFamily="49" charset="0"/>
              </a:rPr>
              <a:t>    </a:t>
            </a:r>
            <a:r>
              <a:rPr lang="en-US" sz="1200" dirty="0">
                <a:solidFill>
                  <a:schemeClr val="accent2"/>
                </a:solidFill>
                <a:cs typeface="Courier New" panose="02070309020205020404" pitchFamily="49" charset="0"/>
              </a:rPr>
              <a:t>parameter</a:t>
            </a:r>
            <a:r>
              <a:rPr lang="en-US" sz="1200" dirty="0">
                <a:cs typeface="Courier New" panose="02070309020205020404" pitchFamily="49" charset="0"/>
              </a:rPr>
              <a:t> MEM_INIT_FILE = "</a:t>
            </a:r>
            <a:r>
              <a:rPr lang="en-US" sz="1200" dirty="0" err="1">
                <a:cs typeface="Courier New" panose="02070309020205020404" pitchFamily="49" charset="0"/>
              </a:rPr>
              <a:t>rotors.mem</a:t>
            </a:r>
            <a:r>
              <a:rPr lang="en-US" sz="1200" dirty="0">
                <a:cs typeface="Courier New" panose="02070309020205020404" pitchFamily="49" charset="0"/>
              </a:rPr>
              <a:t>";</a:t>
            </a:r>
          </a:p>
          <a:p>
            <a:endParaRPr lang="en-US" sz="1200" dirty="0">
              <a:cs typeface="Courier New" panose="02070309020205020404" pitchFamily="49" charset="0"/>
            </a:endParaRPr>
          </a:p>
          <a:p>
            <a:r>
              <a:rPr lang="en-US" sz="1200" dirty="0"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solidFill>
                  <a:schemeClr val="accent2"/>
                </a:solidFill>
                <a:cs typeface="Courier New" panose="02070309020205020404" pitchFamily="49" charset="0"/>
              </a:rPr>
              <a:t>reg</a:t>
            </a:r>
            <a:r>
              <a:rPr lang="en-US" sz="1200" dirty="0">
                <a:cs typeface="Courier New" panose="02070309020205020404" pitchFamily="49" charset="0"/>
              </a:rPr>
              <a:t> [4:0] </a:t>
            </a:r>
            <a:r>
              <a:rPr lang="en-US" sz="1200" dirty="0" err="1">
                <a:cs typeface="Courier New" panose="02070309020205020404" pitchFamily="49" charset="0"/>
              </a:rPr>
              <a:t>rotor_data</a:t>
            </a:r>
            <a:r>
              <a:rPr lang="en-US" sz="1200" dirty="0">
                <a:cs typeface="Courier New" panose="02070309020205020404" pitchFamily="49" charset="0"/>
              </a:rPr>
              <a:t>[0:415];</a:t>
            </a:r>
          </a:p>
          <a:p>
            <a:endParaRPr lang="en-US" sz="1200" dirty="0">
              <a:cs typeface="Courier New" panose="02070309020205020404" pitchFamily="49" charset="0"/>
            </a:endParaRPr>
          </a:p>
          <a:p>
            <a:r>
              <a:rPr lang="en-US" sz="1200" dirty="0">
                <a:cs typeface="Courier New" panose="02070309020205020404" pitchFamily="49" charset="0"/>
              </a:rPr>
              <a:t>    </a:t>
            </a:r>
            <a:r>
              <a:rPr lang="en-US" sz="1200" dirty="0">
                <a:solidFill>
                  <a:schemeClr val="accent2"/>
                </a:solidFill>
                <a:cs typeface="Courier New" panose="02070309020205020404" pitchFamily="49" charset="0"/>
              </a:rPr>
              <a:t>initial</a:t>
            </a:r>
          </a:p>
          <a:p>
            <a:r>
              <a:rPr lang="en-US" sz="1200" dirty="0">
                <a:cs typeface="Courier New" panose="02070309020205020404" pitchFamily="49" charset="0"/>
              </a:rPr>
              <a:t>        if (MEM_INIT_FILE != "")</a:t>
            </a:r>
          </a:p>
          <a:p>
            <a:r>
              <a:rPr lang="en-US" sz="1200" dirty="0">
                <a:solidFill>
                  <a:schemeClr val="accent2"/>
                </a:solidFill>
                <a:cs typeface="Courier New" panose="02070309020205020404" pitchFamily="49" charset="0"/>
              </a:rPr>
              <a:t>	  $</a:t>
            </a:r>
            <a:r>
              <a:rPr lang="en-US" sz="1200" dirty="0" err="1">
                <a:solidFill>
                  <a:schemeClr val="accent2"/>
                </a:solidFill>
                <a:cs typeface="Courier New" panose="02070309020205020404" pitchFamily="49" charset="0"/>
              </a:rPr>
              <a:t>readmemh</a:t>
            </a:r>
            <a:r>
              <a:rPr lang="en-US" sz="1200" dirty="0">
                <a:cs typeface="Courier New" panose="02070309020205020404" pitchFamily="49" charset="0"/>
              </a:rPr>
              <a:t>(MEM_INIT_FILE, </a:t>
            </a:r>
            <a:r>
              <a:rPr lang="en-US" sz="1200" dirty="0" err="1">
                <a:cs typeface="Courier New" panose="02070309020205020404" pitchFamily="49" charset="0"/>
              </a:rPr>
              <a:t>rotor_data</a:t>
            </a:r>
            <a:r>
              <a:rPr lang="en-US" sz="1200" dirty="0">
                <a:cs typeface="Courier New" panose="02070309020205020404" pitchFamily="49" charset="0"/>
              </a:rPr>
              <a:t>);</a:t>
            </a:r>
          </a:p>
          <a:p>
            <a:r>
              <a:rPr lang="en-US" sz="1200" dirty="0">
                <a:cs typeface="Courier New" panose="02070309020205020404" pitchFamily="49" charset="0"/>
              </a:rPr>
              <a:t>   </a:t>
            </a:r>
          </a:p>
          <a:p>
            <a:r>
              <a:rPr lang="en-US" sz="1200" dirty="0">
                <a:solidFill>
                  <a:schemeClr val="accent2"/>
                </a:solidFill>
                <a:cs typeface="Courier New" panose="02070309020205020404" pitchFamily="49" charset="0"/>
              </a:rPr>
              <a:t>    always</a:t>
            </a:r>
            <a:r>
              <a:rPr lang="en-US" sz="1200" dirty="0">
                <a:cs typeface="Courier New" panose="02070309020205020404" pitchFamily="49" charset="0"/>
              </a:rPr>
              <a:t> @*</a:t>
            </a:r>
          </a:p>
          <a:p>
            <a:r>
              <a:rPr lang="en-US" sz="1200" dirty="0">
                <a:cs typeface="Courier New" panose="02070309020205020404" pitchFamily="49" charset="0"/>
              </a:rPr>
              <a:t>	</a:t>
            </a:r>
            <a:r>
              <a:rPr lang="en-US" sz="1200" dirty="0" err="1">
                <a:cs typeface="Courier New" panose="02070309020205020404" pitchFamily="49" charset="0"/>
              </a:rPr>
              <a:t>val</a:t>
            </a:r>
            <a:r>
              <a:rPr lang="en-US" sz="1200" dirty="0">
                <a:cs typeface="Courier New" panose="02070309020205020404" pitchFamily="49" charset="0"/>
              </a:rPr>
              <a:t> = </a:t>
            </a:r>
            <a:r>
              <a:rPr lang="en-US" sz="1200" dirty="0" err="1">
                <a:cs typeface="Courier New" panose="02070309020205020404" pitchFamily="49" charset="0"/>
              </a:rPr>
              <a:t>rotor_data</a:t>
            </a:r>
            <a:r>
              <a:rPr lang="en-US" sz="1200" dirty="0">
                <a:cs typeface="Courier New" panose="02070309020205020404" pitchFamily="49" charset="0"/>
              </a:rPr>
              <a:t>[((REVERSE) ? 208 : 0) + </a:t>
            </a:r>
            <a:r>
              <a:rPr lang="en-US" sz="1200" dirty="0" err="1">
                <a:cs typeface="Courier New" panose="02070309020205020404" pitchFamily="49" charset="0"/>
              </a:rPr>
              <a:t>rotor_type</a:t>
            </a:r>
            <a:r>
              <a:rPr lang="en-US" sz="1200" dirty="0">
                <a:cs typeface="Courier New" panose="02070309020205020404" pitchFamily="49" charset="0"/>
              </a:rPr>
              <a:t>*26 + code];</a:t>
            </a:r>
          </a:p>
          <a:p>
            <a:endParaRPr lang="en-US" sz="1200" dirty="0">
              <a:cs typeface="Courier New" panose="02070309020205020404" pitchFamily="49" charset="0"/>
            </a:endParaRPr>
          </a:p>
          <a:p>
            <a:r>
              <a:rPr lang="en-US" sz="1200" dirty="0" err="1">
                <a:solidFill>
                  <a:schemeClr val="accent2"/>
                </a:solidFill>
                <a:cs typeface="Courier New" panose="02070309020205020404" pitchFamily="49" charset="0"/>
              </a:rPr>
              <a:t>endmodule</a:t>
            </a:r>
            <a:endParaRPr lang="en-US" sz="1200" dirty="0">
              <a:solidFill>
                <a:schemeClr val="accent2"/>
              </a:solidFill>
              <a:cs typeface="Courier New" panose="02070309020205020404" pitchFamily="49" charset="0"/>
            </a:endParaRPr>
          </a:p>
          <a:p>
            <a:endParaRPr lang="en-US" sz="1200" dirty="0">
              <a:cs typeface="Courier New" panose="02070309020205020404" pitchFamily="49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38F4423-8986-4F33-8166-0CB970052C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893408"/>
              </p:ext>
            </p:extLst>
          </p:nvPr>
        </p:nvGraphicFramePr>
        <p:xfrm>
          <a:off x="677334" y="4896555"/>
          <a:ext cx="8128000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404815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 'E','K','M','F','L','G','D','Q','V','Z','N','T','O','W','Y','H','X','U','S','P','A','I','B','R','C','J'  // Rotor I</a:t>
                      </a:r>
                    </a:p>
                    <a:p>
                      <a:r>
                        <a:rPr lang="en-US" sz="1200" b="1" dirty="0"/>
                        <a:t> 'A','J','D','K','S','I','R','U','X','B','L','H','W','T','M','C','Q','G','Z','N','P','Y','F','V','O','E'  // Rotor II</a:t>
                      </a:r>
                    </a:p>
                    <a:p>
                      <a:r>
                        <a:rPr lang="en-US" sz="1200" b="1" dirty="0"/>
                        <a:t> 'B','D','F','H','J','L','C','P','R','T','X','V','Z','N','Y','E','I','W','G','A','K','M','U','S','Q','O'  // Rotor III</a:t>
                      </a:r>
                    </a:p>
                    <a:p>
                      <a:r>
                        <a:rPr lang="en-US" sz="1200" b="1" dirty="0"/>
                        <a:t> 'E','S','O','V','P','Z','J','A','Y','Q','U','I','R','H','X','L','N','F','T','G','K','D','C','M','W','B'  // Rotor IV</a:t>
                      </a:r>
                    </a:p>
                    <a:p>
                      <a:r>
                        <a:rPr lang="en-US" sz="1200" b="1" dirty="0"/>
                        <a:t> 'V','Z','B','R','G','I','T','Y','U','P','S','D','N','H','L','X','A','W','M','J','Q','O','F','E','C','K'  // Rotor V</a:t>
                      </a:r>
                    </a:p>
                    <a:p>
                      <a:r>
                        <a:rPr lang="en-US" sz="1200" b="1" dirty="0"/>
                        <a:t> 'J','P','G','V','O','U','M','F','Y','Q','B','E','N','H','Z','R','D','K','A','S','X','L','I','C','T','W'  // Rotor VI</a:t>
                      </a:r>
                    </a:p>
                    <a:p>
                      <a:r>
                        <a:rPr lang="en-US" sz="1200" b="1" dirty="0"/>
                        <a:t> 'N','Z','J','H','G','R','C','X','M','Y','S','W','B','O','U','F','A','I','V','L','P','E','K','Q','D','T'  // Rotor VII</a:t>
                      </a:r>
                    </a:p>
                    <a:p>
                      <a:r>
                        <a:rPr lang="en-US" sz="1200" b="1" dirty="0"/>
                        <a:t> 'F','K','Q','H','T','L','X','O','C','B','J','S','P','D','Z','R','A','M','E','W','N','I','U','Y','G','V'  // Rotor VIII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38846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2A66154-715D-48D0-88B3-662E3482B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993185"/>
              </p:ext>
            </p:extLst>
          </p:nvPr>
        </p:nvGraphicFramePr>
        <p:xfrm>
          <a:off x="7868535" y="1480235"/>
          <a:ext cx="2857500" cy="448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7500">
                  <a:extLst>
                    <a:ext uri="{9D8B030D-6E8A-4147-A177-3AD203B41FA5}">
                      <a16:colId xmlns:a16="http://schemas.microsoft.com/office/drawing/2014/main" val="2823658133"/>
                    </a:ext>
                  </a:extLst>
                </a:gridCol>
              </a:tblGrid>
              <a:tr h="3636434">
                <a:tc>
                  <a:txBody>
                    <a:bodyPr/>
                    <a:lstStyle/>
                    <a:p>
                      <a:r>
                        <a:rPr lang="pt-BR" sz="1200" dirty="0"/>
                        <a:t>rotors.mem content</a:t>
                      </a:r>
                    </a:p>
                    <a:p>
                      <a:endParaRPr lang="pt-BR" sz="1200" dirty="0"/>
                    </a:p>
                    <a:p>
                      <a:r>
                        <a:rPr lang="pt-BR" sz="1200" dirty="0"/>
                        <a:t>04</a:t>
                      </a:r>
                    </a:p>
                    <a:p>
                      <a:r>
                        <a:rPr lang="pt-BR" sz="1200" dirty="0"/>
                        <a:t>0a</a:t>
                      </a:r>
                    </a:p>
                    <a:p>
                      <a:r>
                        <a:rPr lang="pt-BR" sz="1200" dirty="0"/>
                        <a:t>0c</a:t>
                      </a:r>
                    </a:p>
                    <a:p>
                      <a:r>
                        <a:rPr lang="pt-BR" sz="1200" dirty="0"/>
                        <a:t>05</a:t>
                      </a:r>
                    </a:p>
                    <a:p>
                      <a:r>
                        <a:rPr lang="pt-BR" sz="1200" dirty="0"/>
                        <a:t>0b</a:t>
                      </a:r>
                    </a:p>
                    <a:p>
                      <a:r>
                        <a:rPr lang="pt-BR" sz="1200" dirty="0"/>
                        <a:t>06</a:t>
                      </a:r>
                    </a:p>
                    <a:p>
                      <a:r>
                        <a:rPr lang="pt-BR" sz="1200" dirty="0"/>
                        <a:t>03</a:t>
                      </a:r>
                    </a:p>
                    <a:p>
                      <a:r>
                        <a:rPr lang="pt-BR" sz="1200" dirty="0"/>
                        <a:t>10</a:t>
                      </a:r>
                    </a:p>
                    <a:p>
                      <a:r>
                        <a:rPr lang="pt-BR" sz="1200" dirty="0"/>
                        <a:t>15</a:t>
                      </a:r>
                    </a:p>
                    <a:p>
                      <a:r>
                        <a:rPr lang="pt-BR" sz="1200" dirty="0"/>
                        <a:t>19</a:t>
                      </a:r>
                    </a:p>
                    <a:p>
                      <a:r>
                        <a:rPr lang="pt-BR" sz="1200" dirty="0"/>
                        <a:t>0d</a:t>
                      </a:r>
                    </a:p>
                    <a:p>
                      <a:r>
                        <a:rPr lang="pt-BR" sz="1200" dirty="0"/>
                        <a:t>13</a:t>
                      </a:r>
                    </a:p>
                    <a:p>
                      <a:r>
                        <a:rPr lang="pt-BR" sz="1200" dirty="0"/>
                        <a:t>0e</a:t>
                      </a:r>
                    </a:p>
                    <a:p>
                      <a:r>
                        <a:rPr lang="pt-BR" sz="1200" dirty="0"/>
                        <a:t>16</a:t>
                      </a:r>
                    </a:p>
                    <a:p>
                      <a:r>
                        <a:rPr lang="pt-BR" sz="1200" dirty="0"/>
                        <a:t>18</a:t>
                      </a:r>
                    </a:p>
                    <a:p>
                      <a:r>
                        <a:rPr lang="pt-BR" sz="1200" dirty="0"/>
                        <a:t>07</a:t>
                      </a:r>
                    </a:p>
                    <a:p>
                      <a:r>
                        <a:rPr lang="pt-BR" sz="1200" dirty="0"/>
                        <a:t>17</a:t>
                      </a:r>
                    </a:p>
                    <a:p>
                      <a:r>
                        <a:rPr lang="pt-BR" sz="1200" dirty="0"/>
                        <a:t>14</a:t>
                      </a:r>
                    </a:p>
                    <a:p>
                      <a:r>
                        <a:rPr lang="pt-BR" sz="1200" dirty="0"/>
                        <a:t>12</a:t>
                      </a:r>
                    </a:p>
                    <a:p>
                      <a:r>
                        <a:rPr lang="pt-BR" sz="1200" dirty="0"/>
                        <a:t>0f</a:t>
                      </a:r>
                    </a:p>
                    <a:p>
                      <a:r>
                        <a:rPr lang="pt-BR" sz="1200" dirty="0"/>
                        <a:t>00</a:t>
                      </a:r>
                    </a:p>
                    <a:p>
                      <a:r>
                        <a:rPr lang="pt-BR" sz="1200" dirty="0"/>
                        <a:t>08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451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759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0024B-D1B2-4747-8FA6-7EB14008E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0704A-51C3-4AA1-A104-704E0E3B2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reverse engineers from present time</a:t>
            </a:r>
          </a:p>
          <a:p>
            <a:r>
              <a:rPr lang="en-US" dirty="0"/>
              <a:t>Sent back in time to U-1206 during WWII</a:t>
            </a:r>
          </a:p>
          <a:p>
            <a:r>
              <a:rPr lang="en-US" dirty="0"/>
              <a:t>Find Enigma and create own copy of it</a:t>
            </a:r>
          </a:p>
          <a:p>
            <a:r>
              <a:rPr lang="en-US" dirty="0"/>
              <a:t>Only thing that they gave us is FPGA and laptop</a:t>
            </a:r>
          </a:p>
          <a:p>
            <a:r>
              <a:rPr lang="en-US" dirty="0"/>
              <a:t>But we do not know how Enigma works</a:t>
            </a:r>
          </a:p>
          <a:p>
            <a:r>
              <a:rPr lang="en-US" dirty="0"/>
              <a:t>We do not even understand how FPGA works</a:t>
            </a:r>
          </a:p>
          <a:p>
            <a:r>
              <a:rPr lang="en-US" dirty="0"/>
              <a:t>And we have 1 hour limit for doing it</a:t>
            </a:r>
          </a:p>
          <a:p>
            <a:r>
              <a:rPr lang="en-US" dirty="0"/>
              <a:t>For fun sake we are going to make a diversion at the end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9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76E9C-80AC-4D4B-9667-B7E72A609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7806"/>
          </a:xfrm>
        </p:spPr>
        <p:txBody>
          <a:bodyPr/>
          <a:lstStyle/>
          <a:p>
            <a:r>
              <a:rPr lang="en-US" dirty="0"/>
              <a:t>Using registers, and clocked changes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7A0D3FC-6520-4195-9A80-4E85EF9EB7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33250"/>
              </p:ext>
            </p:extLst>
          </p:nvPr>
        </p:nvGraphicFramePr>
        <p:xfrm>
          <a:off x="677334" y="1533398"/>
          <a:ext cx="8596668" cy="502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96668">
                  <a:extLst>
                    <a:ext uri="{9D8B030D-6E8A-4147-A177-3AD203B41FA5}">
                      <a16:colId xmlns:a16="http://schemas.microsoft.com/office/drawing/2014/main" val="32296782"/>
                    </a:ext>
                  </a:extLst>
                </a:gridCol>
              </a:tblGrid>
              <a:tr h="3273494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2"/>
                          </a:solidFill>
                        </a:rPr>
                        <a:t>module</a:t>
                      </a:r>
                      <a:r>
                        <a:rPr lang="en-US" sz="1200" dirty="0"/>
                        <a:t> hex_to_7seg </a:t>
                      </a:r>
                    </a:p>
                    <a:p>
                      <a:r>
                        <a:rPr lang="en-US" sz="1200" dirty="0"/>
                        <a:t>  (</a:t>
                      </a:r>
                    </a:p>
                    <a:p>
                      <a:r>
                        <a:rPr lang="en-US" sz="1200" dirty="0"/>
                        <a:t>   </a:t>
                      </a:r>
                      <a:r>
                        <a:rPr lang="en-US" sz="1200" dirty="0">
                          <a:solidFill>
                            <a:schemeClr val="accent2"/>
                          </a:solidFill>
                        </a:rPr>
                        <a:t>input</a:t>
                      </a:r>
                      <a:r>
                        <a:rPr lang="en-US" sz="1200" dirty="0"/>
                        <a:t>       </a:t>
                      </a:r>
                      <a:r>
                        <a:rPr lang="en-US" sz="1200" dirty="0" err="1"/>
                        <a:t>i_Clk</a:t>
                      </a:r>
                      <a:r>
                        <a:rPr lang="en-US" sz="1200" dirty="0"/>
                        <a:t>,</a:t>
                      </a:r>
                    </a:p>
                    <a:p>
                      <a:r>
                        <a:rPr lang="en-US" sz="1200" dirty="0"/>
                        <a:t>   </a:t>
                      </a:r>
                      <a:r>
                        <a:rPr lang="en-US" sz="1200" dirty="0">
                          <a:solidFill>
                            <a:schemeClr val="accent2"/>
                          </a:solidFill>
                        </a:rPr>
                        <a:t>input</a:t>
                      </a:r>
                      <a:r>
                        <a:rPr lang="en-US" sz="1200" dirty="0"/>
                        <a:t> [3:0] </a:t>
                      </a:r>
                      <a:r>
                        <a:rPr lang="en-US" sz="1200" dirty="0" err="1"/>
                        <a:t>i_Value</a:t>
                      </a:r>
                      <a:r>
                        <a:rPr lang="en-US" sz="1200" dirty="0"/>
                        <a:t>,</a:t>
                      </a:r>
                    </a:p>
                    <a:p>
                      <a:r>
                        <a:rPr lang="en-US" sz="1200" dirty="0"/>
                        <a:t>   </a:t>
                      </a:r>
                      <a:r>
                        <a:rPr lang="en-US" sz="1200" dirty="0">
                          <a:solidFill>
                            <a:schemeClr val="accent2"/>
                          </a:solidFill>
                        </a:rPr>
                        <a:t>output</a:t>
                      </a:r>
                      <a:r>
                        <a:rPr lang="en-US" sz="1200" dirty="0"/>
                        <a:t>   </a:t>
                      </a:r>
                      <a:r>
                        <a:rPr lang="en-US" sz="1200" dirty="0" err="1"/>
                        <a:t>o_Segment_A</a:t>
                      </a:r>
                      <a:r>
                        <a:rPr lang="en-US" sz="1200" dirty="0"/>
                        <a:t>,   </a:t>
                      </a:r>
                      <a:r>
                        <a:rPr lang="en-US" sz="1200" dirty="0">
                          <a:solidFill>
                            <a:schemeClr val="accent2"/>
                          </a:solidFill>
                        </a:rPr>
                        <a:t>output</a:t>
                      </a:r>
                      <a:r>
                        <a:rPr lang="en-US" sz="1200" dirty="0"/>
                        <a:t>  </a:t>
                      </a:r>
                      <a:r>
                        <a:rPr lang="en-US" sz="1200" dirty="0" err="1"/>
                        <a:t>o_Segment_B</a:t>
                      </a:r>
                      <a:r>
                        <a:rPr lang="en-US" sz="1200" dirty="0"/>
                        <a:t>,   </a:t>
                      </a:r>
                      <a:r>
                        <a:rPr lang="en-US" sz="1200" dirty="0">
                          <a:solidFill>
                            <a:schemeClr val="accent2"/>
                          </a:solidFill>
                        </a:rPr>
                        <a:t>output</a:t>
                      </a:r>
                      <a:r>
                        <a:rPr lang="en-US" sz="1200" dirty="0"/>
                        <a:t>  </a:t>
                      </a:r>
                      <a:r>
                        <a:rPr lang="en-US" sz="1200" dirty="0" err="1"/>
                        <a:t>o_Segment_C</a:t>
                      </a:r>
                      <a:r>
                        <a:rPr lang="en-US" sz="1200" dirty="0"/>
                        <a:t>,   </a:t>
                      </a:r>
                      <a:r>
                        <a:rPr lang="en-US" sz="1200" dirty="0">
                          <a:solidFill>
                            <a:schemeClr val="accent2"/>
                          </a:solidFill>
                        </a:rPr>
                        <a:t>output</a:t>
                      </a:r>
                      <a:r>
                        <a:rPr lang="en-US" sz="1200" dirty="0"/>
                        <a:t>   </a:t>
                      </a:r>
                      <a:r>
                        <a:rPr lang="en-US" sz="1200" dirty="0" err="1"/>
                        <a:t>o_Segment_D</a:t>
                      </a:r>
                      <a:r>
                        <a:rPr lang="en-US" sz="1200" dirty="0"/>
                        <a:t>,</a:t>
                      </a:r>
                    </a:p>
                    <a:p>
                      <a:r>
                        <a:rPr lang="en-US" sz="1200" dirty="0"/>
                        <a:t>   </a:t>
                      </a:r>
                      <a:r>
                        <a:rPr lang="en-US" sz="1200" dirty="0">
                          <a:solidFill>
                            <a:schemeClr val="accent2"/>
                          </a:solidFill>
                        </a:rPr>
                        <a:t>output</a:t>
                      </a:r>
                      <a:r>
                        <a:rPr lang="en-US" sz="1200" dirty="0"/>
                        <a:t>   </a:t>
                      </a:r>
                      <a:r>
                        <a:rPr lang="en-US" sz="1200" dirty="0" err="1"/>
                        <a:t>o_Segment_E</a:t>
                      </a:r>
                      <a:r>
                        <a:rPr lang="en-US" sz="1200" dirty="0"/>
                        <a:t>,   </a:t>
                      </a:r>
                      <a:r>
                        <a:rPr lang="en-US" sz="1200" dirty="0">
                          <a:solidFill>
                            <a:schemeClr val="accent2"/>
                          </a:solidFill>
                        </a:rPr>
                        <a:t>output</a:t>
                      </a:r>
                      <a:r>
                        <a:rPr lang="en-US" sz="1200" dirty="0"/>
                        <a:t>   </a:t>
                      </a:r>
                      <a:r>
                        <a:rPr lang="en-US" sz="1200" dirty="0" err="1"/>
                        <a:t>o_Segment_F</a:t>
                      </a:r>
                      <a:r>
                        <a:rPr lang="en-US" sz="1200" dirty="0"/>
                        <a:t>,   </a:t>
                      </a:r>
                      <a:r>
                        <a:rPr lang="en-US" sz="1200" dirty="0">
                          <a:solidFill>
                            <a:schemeClr val="accent2"/>
                          </a:solidFill>
                        </a:rPr>
                        <a:t>output</a:t>
                      </a:r>
                      <a:r>
                        <a:rPr lang="en-US" sz="1200" dirty="0"/>
                        <a:t>  </a:t>
                      </a:r>
                      <a:r>
                        <a:rPr lang="en-US" sz="1200" dirty="0" err="1"/>
                        <a:t>o_Segment_G</a:t>
                      </a:r>
                      <a:r>
                        <a:rPr lang="en-US" sz="1200" dirty="0"/>
                        <a:t>   );</a:t>
                      </a:r>
                    </a:p>
                    <a:p>
                      <a:r>
                        <a:rPr lang="en-US" sz="1200" dirty="0"/>
                        <a:t> </a:t>
                      </a:r>
                    </a:p>
                    <a:p>
                      <a:r>
                        <a:rPr lang="en-US" sz="1200" dirty="0"/>
                        <a:t>  </a:t>
                      </a:r>
                      <a:r>
                        <a:rPr lang="en-US" sz="1200" dirty="0" err="1">
                          <a:solidFill>
                            <a:schemeClr val="accent2"/>
                          </a:solidFill>
                        </a:rPr>
                        <a:t>reg</a:t>
                      </a:r>
                      <a:r>
                        <a:rPr lang="en-US" sz="1200" dirty="0"/>
                        <a:t> [6:0]    out = 7'b0000000;</a:t>
                      </a:r>
                    </a:p>
                    <a:p>
                      <a:r>
                        <a:rPr lang="en-US" sz="1200" dirty="0"/>
                        <a:t>   </a:t>
                      </a:r>
                    </a:p>
                    <a:p>
                      <a:r>
                        <a:rPr lang="en-US" sz="1200" dirty="0"/>
                        <a:t>  </a:t>
                      </a:r>
                      <a:r>
                        <a:rPr lang="en-US" sz="1200" dirty="0">
                          <a:solidFill>
                            <a:schemeClr val="accent2"/>
                          </a:solidFill>
                        </a:rPr>
                        <a:t>always</a:t>
                      </a:r>
                      <a:r>
                        <a:rPr lang="en-US" sz="1200" dirty="0"/>
                        <a:t> @(</a:t>
                      </a:r>
                      <a:r>
                        <a:rPr lang="en-US" sz="1200" dirty="0" err="1">
                          <a:solidFill>
                            <a:schemeClr val="accent2"/>
                          </a:solidFill>
                        </a:rPr>
                        <a:t>posedge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i_Clk</a:t>
                      </a:r>
                      <a:r>
                        <a:rPr lang="en-US" sz="1200" dirty="0"/>
                        <a:t>)</a:t>
                      </a:r>
                    </a:p>
                    <a:p>
                      <a:r>
                        <a:rPr lang="en-US" sz="1200" dirty="0"/>
                        <a:t>    </a:t>
                      </a:r>
                      <a:r>
                        <a:rPr lang="en-US" sz="1200" dirty="0">
                          <a:solidFill>
                            <a:schemeClr val="accent2"/>
                          </a:solidFill>
                        </a:rPr>
                        <a:t>begin</a:t>
                      </a:r>
                    </a:p>
                    <a:p>
                      <a:r>
                        <a:rPr lang="en-US" sz="1200" dirty="0"/>
                        <a:t>      </a:t>
                      </a:r>
                      <a:r>
                        <a:rPr lang="en-US" sz="1200" dirty="0">
                          <a:solidFill>
                            <a:schemeClr val="accent2"/>
                          </a:solidFill>
                        </a:rPr>
                        <a:t>case</a:t>
                      </a:r>
                      <a:r>
                        <a:rPr lang="en-US" sz="1200" dirty="0"/>
                        <a:t> (</a:t>
                      </a:r>
                      <a:r>
                        <a:rPr lang="en-US" sz="1200" dirty="0" err="1"/>
                        <a:t>i_Value</a:t>
                      </a:r>
                      <a:r>
                        <a:rPr lang="en-US" sz="1200" dirty="0"/>
                        <a:t>)</a:t>
                      </a:r>
                    </a:p>
                    <a:p>
                      <a:r>
                        <a:rPr lang="en-US" sz="1200" dirty="0"/>
                        <a:t>        4'b0000 : out &lt;= 7'b0000001;</a:t>
                      </a:r>
                    </a:p>
                    <a:p>
                      <a:r>
                        <a:rPr lang="en-US" sz="1200" dirty="0"/>
                        <a:t>        4'b0001 : out &lt;= 7'b1001111;</a:t>
                      </a:r>
                    </a:p>
                    <a:p>
                      <a:r>
                        <a:rPr lang="en-US" sz="1200" dirty="0"/>
                        <a:t>        …..</a:t>
                      </a:r>
                    </a:p>
                    <a:p>
                      <a:r>
                        <a:rPr lang="en-US" sz="1200" dirty="0"/>
                        <a:t>      </a:t>
                      </a:r>
                      <a:r>
                        <a:rPr lang="en-US" sz="1200" dirty="0" err="1">
                          <a:solidFill>
                            <a:schemeClr val="accent2"/>
                          </a:solidFill>
                        </a:rPr>
                        <a:t>endcase</a:t>
                      </a:r>
                      <a:endParaRPr lang="en-US" sz="1200" dirty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sz="1200" dirty="0"/>
                        <a:t>   </a:t>
                      </a:r>
                      <a:r>
                        <a:rPr lang="en-US" sz="1200" dirty="0">
                          <a:solidFill>
                            <a:schemeClr val="accent2"/>
                          </a:solidFill>
                        </a:rPr>
                        <a:t>end</a:t>
                      </a:r>
                      <a:r>
                        <a:rPr lang="en-US" sz="1200" dirty="0"/>
                        <a:t> </a:t>
                      </a:r>
                    </a:p>
                    <a:p>
                      <a:r>
                        <a:rPr lang="en-US" sz="1200" dirty="0"/>
                        <a:t> </a:t>
                      </a:r>
                    </a:p>
                    <a:p>
                      <a:r>
                        <a:rPr lang="en-US" sz="1200" dirty="0"/>
                        <a:t>  </a:t>
                      </a:r>
                      <a:r>
                        <a:rPr lang="en-US" sz="1200" dirty="0">
                          <a:solidFill>
                            <a:schemeClr val="accent2"/>
                          </a:solidFill>
                        </a:rPr>
                        <a:t>assign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o_Segment_A</a:t>
                      </a:r>
                      <a:r>
                        <a:rPr lang="en-US" sz="1200" dirty="0"/>
                        <a:t> = out[6];</a:t>
                      </a:r>
                    </a:p>
                    <a:p>
                      <a:r>
                        <a:rPr lang="en-US" sz="1200" dirty="0"/>
                        <a:t>  </a:t>
                      </a:r>
                      <a:r>
                        <a:rPr lang="en-US" sz="1200" dirty="0">
                          <a:solidFill>
                            <a:schemeClr val="accent2"/>
                          </a:solidFill>
                        </a:rPr>
                        <a:t>assign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o_Segment_B</a:t>
                      </a:r>
                      <a:r>
                        <a:rPr lang="en-US" sz="1200" dirty="0"/>
                        <a:t> = out[5];</a:t>
                      </a:r>
                    </a:p>
                    <a:p>
                      <a:r>
                        <a:rPr lang="en-US" sz="1200" dirty="0"/>
                        <a:t>  </a:t>
                      </a:r>
                      <a:r>
                        <a:rPr lang="en-US" sz="1200" dirty="0">
                          <a:solidFill>
                            <a:schemeClr val="accent2"/>
                          </a:solidFill>
                        </a:rPr>
                        <a:t>assign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o_Segment_C</a:t>
                      </a:r>
                      <a:r>
                        <a:rPr lang="en-US" sz="1200" dirty="0"/>
                        <a:t> = out[4];</a:t>
                      </a:r>
                    </a:p>
                    <a:p>
                      <a:r>
                        <a:rPr lang="en-US" sz="1200" dirty="0"/>
                        <a:t>  </a:t>
                      </a:r>
                      <a:r>
                        <a:rPr lang="en-US" sz="1200" dirty="0">
                          <a:solidFill>
                            <a:schemeClr val="accent2"/>
                          </a:solidFill>
                        </a:rPr>
                        <a:t>assign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o_Segment_D</a:t>
                      </a:r>
                      <a:r>
                        <a:rPr lang="en-US" sz="1200" dirty="0"/>
                        <a:t> = out[3];</a:t>
                      </a:r>
                    </a:p>
                    <a:p>
                      <a:r>
                        <a:rPr lang="en-US" sz="1200" dirty="0"/>
                        <a:t>  </a:t>
                      </a:r>
                      <a:r>
                        <a:rPr lang="en-US" sz="1200" dirty="0">
                          <a:solidFill>
                            <a:schemeClr val="accent2"/>
                          </a:solidFill>
                        </a:rPr>
                        <a:t>assign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o_Segment_E</a:t>
                      </a:r>
                      <a:r>
                        <a:rPr lang="en-US" sz="1200" dirty="0"/>
                        <a:t> = out[2];</a:t>
                      </a:r>
                    </a:p>
                    <a:p>
                      <a:r>
                        <a:rPr lang="en-US" sz="1200" dirty="0"/>
                        <a:t>  </a:t>
                      </a:r>
                      <a:r>
                        <a:rPr lang="en-US" sz="1200" dirty="0">
                          <a:solidFill>
                            <a:schemeClr val="accent2"/>
                          </a:solidFill>
                        </a:rPr>
                        <a:t>assign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o_Segment_F</a:t>
                      </a:r>
                      <a:r>
                        <a:rPr lang="en-US" sz="1200" dirty="0"/>
                        <a:t> = out[1];</a:t>
                      </a:r>
                    </a:p>
                    <a:p>
                      <a:r>
                        <a:rPr lang="en-US" sz="1200" dirty="0"/>
                        <a:t>  </a:t>
                      </a:r>
                      <a:r>
                        <a:rPr lang="en-US" sz="1200" dirty="0">
                          <a:solidFill>
                            <a:schemeClr val="accent2"/>
                          </a:solidFill>
                        </a:rPr>
                        <a:t>assign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o_Segment_G</a:t>
                      </a:r>
                      <a:r>
                        <a:rPr lang="en-US" sz="1200" dirty="0"/>
                        <a:t> = out[0];</a:t>
                      </a:r>
                    </a:p>
                    <a:p>
                      <a:r>
                        <a:rPr lang="en-US" sz="1200" dirty="0"/>
                        <a:t> </a:t>
                      </a:r>
                    </a:p>
                    <a:p>
                      <a:r>
                        <a:rPr lang="en-US" sz="1200" dirty="0" err="1">
                          <a:solidFill>
                            <a:schemeClr val="accent2"/>
                          </a:solidFill>
                        </a:rPr>
                        <a:t>endmodule</a:t>
                      </a:r>
                      <a:endParaRPr lang="en-US" sz="12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551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9230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C3F94-3E28-42B9-B9C8-C2DA98783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7472"/>
          </a:xfrm>
        </p:spPr>
        <p:txBody>
          <a:bodyPr>
            <a:normAutofit/>
          </a:bodyPr>
          <a:lstStyle/>
          <a:p>
            <a:r>
              <a:rPr lang="en-US" dirty="0"/>
              <a:t>Sequential logic and instantiation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78E06FE-AF77-4724-876E-45DBA10108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070766"/>
              </p:ext>
            </p:extLst>
          </p:nvPr>
        </p:nvGraphicFramePr>
        <p:xfrm>
          <a:off x="677334" y="1208015"/>
          <a:ext cx="8128000" cy="573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3831394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module</a:t>
                      </a:r>
                      <a:r>
                        <a:rPr lang="en-US" sz="1000" dirty="0"/>
                        <a:t> rotor (</a:t>
                      </a:r>
                    </a:p>
                    <a:p>
                      <a:r>
                        <a:rPr lang="en-US" sz="1000" dirty="0"/>
                        <a:t>    </a:t>
                      </a:r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input</a:t>
                      </a:r>
                      <a:r>
                        <a:rPr lang="en-US" sz="1000" dirty="0"/>
                        <a:t> clock,</a:t>
                      </a:r>
                    </a:p>
                    <a:p>
                      <a:r>
                        <a:rPr lang="en-US" sz="1000" dirty="0"/>
                        <a:t>    </a:t>
                      </a:r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output </a:t>
                      </a:r>
                      <a:r>
                        <a:rPr lang="en-US" sz="1000" dirty="0" err="1">
                          <a:solidFill>
                            <a:schemeClr val="accent2"/>
                          </a:solidFill>
                        </a:rPr>
                        <a:t>reg</a:t>
                      </a:r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US" sz="1000" dirty="0"/>
                        <a:t>[4:0] rotor1,  </a:t>
                      </a:r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output </a:t>
                      </a:r>
                      <a:r>
                        <a:rPr lang="en-US" sz="1000" dirty="0" err="1">
                          <a:solidFill>
                            <a:schemeClr val="accent2"/>
                          </a:solidFill>
                        </a:rPr>
                        <a:t>reg</a:t>
                      </a:r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US" sz="1000" dirty="0"/>
                        <a:t>[4:0] rotor2,   </a:t>
                      </a:r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output </a:t>
                      </a:r>
                      <a:r>
                        <a:rPr lang="en-US" sz="1000" dirty="0" err="1">
                          <a:solidFill>
                            <a:schemeClr val="accent2"/>
                          </a:solidFill>
                        </a:rPr>
                        <a:t>reg</a:t>
                      </a:r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US" sz="1000" dirty="0"/>
                        <a:t>[4:0] rotor3,</a:t>
                      </a:r>
                    </a:p>
                    <a:p>
                      <a:r>
                        <a:rPr lang="en-US" sz="1000" dirty="0"/>
                        <a:t>    </a:t>
                      </a:r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input</a:t>
                      </a:r>
                      <a:r>
                        <a:rPr lang="en-US" sz="1000" dirty="0"/>
                        <a:t> reset, </a:t>
                      </a:r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input</a:t>
                      </a:r>
                      <a:r>
                        <a:rPr lang="en-US" sz="1000" dirty="0"/>
                        <a:t> rotate,  </a:t>
                      </a:r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input</a:t>
                      </a:r>
                      <a:r>
                        <a:rPr lang="en-US" sz="1000" dirty="0"/>
                        <a:t> [2:0] rotor_type_1, </a:t>
                      </a:r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input</a:t>
                      </a:r>
                      <a:r>
                        <a:rPr lang="en-US" sz="1000" dirty="0"/>
                        <a:t> [2:0] rotor_type_2, </a:t>
                      </a:r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input</a:t>
                      </a:r>
                      <a:r>
                        <a:rPr lang="en-US" sz="1000" dirty="0"/>
                        <a:t> [2:0] rotor_type_3,</a:t>
                      </a:r>
                    </a:p>
                    <a:p>
                      <a:r>
                        <a:rPr lang="en-US" sz="1000" dirty="0"/>
                        <a:t>    </a:t>
                      </a:r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input</a:t>
                      </a:r>
                      <a:r>
                        <a:rPr lang="en-US" sz="1000" dirty="0"/>
                        <a:t> [4:0] rotor_start_1,  </a:t>
                      </a:r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input</a:t>
                      </a:r>
                      <a:r>
                        <a:rPr lang="en-US" sz="1000" dirty="0"/>
                        <a:t> [4:0] rotor_start_2, </a:t>
                      </a:r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input</a:t>
                      </a:r>
                      <a:r>
                        <a:rPr lang="en-US" sz="1000" dirty="0"/>
                        <a:t> [4:0] rotor_start_3</a:t>
                      </a:r>
                    </a:p>
                    <a:p>
                      <a:r>
                        <a:rPr lang="en-US" sz="1000" dirty="0"/>
                        <a:t>);</a:t>
                      </a:r>
                    </a:p>
                    <a:p>
                      <a:r>
                        <a:rPr lang="en-US" sz="1000" dirty="0"/>
                        <a:t>	</a:t>
                      </a:r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wire</a:t>
                      </a:r>
                      <a:r>
                        <a:rPr lang="en-US" sz="1000" dirty="0"/>
                        <a:t> knock1;</a:t>
                      </a:r>
                    </a:p>
                    <a:p>
                      <a:r>
                        <a:rPr lang="en-US" sz="1000" dirty="0"/>
                        <a:t>	</a:t>
                      </a:r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wire</a:t>
                      </a:r>
                      <a:r>
                        <a:rPr lang="en-US" sz="1000" dirty="0"/>
                        <a:t> knock2;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	</a:t>
                      </a:r>
                      <a:r>
                        <a:rPr lang="en-US" sz="1000" dirty="0" err="1">
                          <a:solidFill>
                            <a:schemeClr val="accent2"/>
                          </a:solidFill>
                        </a:rPr>
                        <a:t>reg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prev_rotate</a:t>
                      </a:r>
                      <a:r>
                        <a:rPr lang="en-US" sz="1000" dirty="0"/>
                        <a:t> = 1'b0;</a:t>
                      </a:r>
                    </a:p>
                    <a:p>
                      <a:r>
                        <a:rPr lang="en-US" sz="1000" dirty="0"/>
                        <a:t>	</a:t>
                      </a:r>
                      <a:r>
                        <a:rPr lang="en-US" sz="1000" dirty="0" err="1">
                          <a:solidFill>
                            <a:schemeClr val="accent2"/>
                          </a:solidFill>
                        </a:rPr>
                        <a:t>reg</a:t>
                      </a:r>
                      <a:r>
                        <a:rPr lang="en-US" sz="1000" dirty="0"/>
                        <a:t> prev_knock1 = 1'b0;</a:t>
                      </a:r>
                    </a:p>
                    <a:p>
                      <a:r>
                        <a:rPr lang="en-US" sz="1000" dirty="0"/>
                        <a:t>	</a:t>
                      </a:r>
                      <a:r>
                        <a:rPr lang="en-US" sz="1000" dirty="0" err="1">
                          <a:solidFill>
                            <a:schemeClr val="accent2"/>
                          </a:solidFill>
                        </a:rPr>
                        <a:t>reg</a:t>
                      </a:r>
                      <a:r>
                        <a:rPr lang="en-US" sz="1000" dirty="0"/>
                        <a:t> prev_knock2 = 1'b0;</a:t>
                      </a:r>
                    </a:p>
                    <a:p>
                      <a:r>
                        <a:rPr lang="en-US" sz="1000" dirty="0"/>
                        <a:t>	</a:t>
                      </a:r>
                    </a:p>
                    <a:p>
                      <a:r>
                        <a:rPr lang="en-US" sz="1000" dirty="0"/>
                        <a:t>	</a:t>
                      </a:r>
                      <a:r>
                        <a:rPr lang="en-US" sz="1000" dirty="0" err="1"/>
                        <a:t>checkKnockpoints</a:t>
                      </a:r>
                      <a:r>
                        <a:rPr lang="en-US" sz="1000" dirty="0"/>
                        <a:t> checker3(.position(rotor3), .</a:t>
                      </a:r>
                      <a:r>
                        <a:rPr lang="en-US" sz="1000" dirty="0" err="1"/>
                        <a:t>knockpoint</a:t>
                      </a:r>
                      <a:r>
                        <a:rPr lang="en-US" sz="1000" dirty="0"/>
                        <a:t>(knock1), .</a:t>
                      </a:r>
                      <a:r>
                        <a:rPr lang="en-US" sz="1000" dirty="0" err="1"/>
                        <a:t>rotor_type</a:t>
                      </a:r>
                      <a:r>
                        <a:rPr lang="en-US" sz="1000" dirty="0"/>
                        <a:t>(rotor_type_3));</a:t>
                      </a:r>
                    </a:p>
                    <a:p>
                      <a:r>
                        <a:rPr lang="en-US" sz="1000" dirty="0"/>
                        <a:t>	</a:t>
                      </a:r>
                      <a:r>
                        <a:rPr lang="en-US" sz="1000" dirty="0" err="1"/>
                        <a:t>checkKnockpoints</a:t>
                      </a:r>
                      <a:r>
                        <a:rPr lang="en-US" sz="1000" dirty="0"/>
                        <a:t> checker2(.position(rotor2), .</a:t>
                      </a:r>
                      <a:r>
                        <a:rPr lang="en-US" sz="1000" dirty="0" err="1"/>
                        <a:t>knockpoint</a:t>
                      </a:r>
                      <a:r>
                        <a:rPr lang="en-US" sz="1000" dirty="0"/>
                        <a:t>(knock2), .</a:t>
                      </a:r>
                      <a:r>
                        <a:rPr lang="en-US" sz="1000" dirty="0" err="1"/>
                        <a:t>rotor_type</a:t>
                      </a:r>
                      <a:r>
                        <a:rPr lang="en-US" sz="1000" dirty="0"/>
                        <a:t>(rotor_type_2));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	</a:t>
                      </a:r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always</a:t>
                      </a:r>
                      <a:r>
                        <a:rPr lang="en-US" sz="1000" dirty="0"/>
                        <a:t> @(</a:t>
                      </a:r>
                      <a:r>
                        <a:rPr lang="en-US" sz="1000" dirty="0" err="1">
                          <a:solidFill>
                            <a:schemeClr val="accent2"/>
                          </a:solidFill>
                        </a:rPr>
                        <a:t>posedge</a:t>
                      </a:r>
                      <a:r>
                        <a:rPr lang="en-US" sz="1000" dirty="0"/>
                        <a:t> clock)</a:t>
                      </a:r>
                    </a:p>
                    <a:p>
                      <a:r>
                        <a:rPr lang="en-US" sz="1000" dirty="0"/>
                        <a:t>	</a:t>
                      </a:r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begin</a:t>
                      </a:r>
                    </a:p>
                    <a:p>
                      <a:r>
                        <a:rPr lang="en-US" sz="1000" dirty="0"/>
                        <a:t>		</a:t>
                      </a:r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if</a:t>
                      </a:r>
                      <a:r>
                        <a:rPr lang="en-US" sz="1000" dirty="0"/>
                        <a:t> (reset) </a:t>
                      </a:r>
                    </a:p>
                    <a:p>
                      <a:r>
                        <a:rPr lang="en-US" sz="1000" dirty="0"/>
                        <a:t>		</a:t>
                      </a:r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begin</a:t>
                      </a:r>
                    </a:p>
                    <a:p>
                      <a:r>
                        <a:rPr lang="en-US" sz="1000" dirty="0"/>
                        <a:t>			rotor1 &lt;= rotor_start_1;</a:t>
                      </a:r>
                    </a:p>
                    <a:p>
                      <a:r>
                        <a:rPr lang="en-US" sz="1000" dirty="0"/>
                        <a:t>			rotor2 &lt;= rotor_start_2;</a:t>
                      </a:r>
                    </a:p>
                    <a:p>
                      <a:r>
                        <a:rPr lang="en-US" sz="1000" dirty="0"/>
                        <a:t>			rotor3 &lt;= rotor_start_3;</a:t>
                      </a:r>
                    </a:p>
                    <a:p>
                      <a:r>
                        <a:rPr lang="en-US" sz="1000" dirty="0"/>
                        <a:t>			</a:t>
                      </a:r>
                      <a:r>
                        <a:rPr lang="en-US" sz="1000" dirty="0" err="1"/>
                        <a:t>prev_rotate</a:t>
                      </a:r>
                      <a:r>
                        <a:rPr lang="en-US" sz="1000" dirty="0"/>
                        <a:t> &lt;= 0;</a:t>
                      </a:r>
                    </a:p>
                    <a:p>
                      <a:r>
                        <a:rPr lang="en-US" sz="1000" dirty="0"/>
                        <a:t>			prev_knock1 &lt;= 0;</a:t>
                      </a:r>
                    </a:p>
                    <a:p>
                      <a:r>
                        <a:rPr lang="en-US" sz="1000" dirty="0"/>
                        <a:t>			prev_knock2 &lt;= 0;</a:t>
                      </a:r>
                    </a:p>
                    <a:p>
                      <a:r>
                        <a:rPr lang="en-US" sz="1000" dirty="0"/>
                        <a:t>		</a:t>
                      </a:r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end  else begin</a:t>
                      </a:r>
                    </a:p>
                    <a:p>
                      <a:r>
                        <a:rPr lang="en-US" sz="1000" dirty="0"/>
                        <a:t>			</a:t>
                      </a:r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if</a:t>
                      </a:r>
                      <a:r>
                        <a:rPr lang="en-US" sz="1000" dirty="0"/>
                        <a:t> ((</a:t>
                      </a:r>
                      <a:r>
                        <a:rPr lang="en-US" sz="1000" dirty="0" err="1"/>
                        <a:t>prev_rotate</a:t>
                      </a:r>
                      <a:r>
                        <a:rPr lang="en-US" sz="1000" dirty="0"/>
                        <a:t>==0) &amp;&amp; (rotate==1)) rotor3 &lt;= (rotor3 == 25) ? 0 : rotor3 + 1;</a:t>
                      </a:r>
                    </a:p>
                    <a:p>
                      <a:r>
                        <a:rPr lang="en-US" sz="1000" dirty="0"/>
                        <a:t>			</a:t>
                      </a:r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if</a:t>
                      </a:r>
                      <a:r>
                        <a:rPr lang="en-US" sz="1000" dirty="0"/>
                        <a:t> ((prev_knock1==0) &amp;&amp; (knock1==1)) rotor2 &lt;= (rotor2 == 25) ? 0 : rotor2 + 1;</a:t>
                      </a:r>
                    </a:p>
                    <a:p>
                      <a:r>
                        <a:rPr lang="en-US" sz="1000" dirty="0"/>
                        <a:t>			</a:t>
                      </a:r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if</a:t>
                      </a:r>
                      <a:r>
                        <a:rPr lang="en-US" sz="1000" dirty="0"/>
                        <a:t> ((prev_knock2==0) &amp;&amp; (knock2==1)) rotor1 &lt;= (rotor1 == 25) ? 0 : rotor1 + 1;			</a:t>
                      </a:r>
                    </a:p>
                    <a:p>
                      <a:r>
                        <a:rPr lang="en-US" sz="1000" dirty="0"/>
                        <a:t>			</a:t>
                      </a:r>
                      <a:r>
                        <a:rPr lang="en-US" sz="1000" dirty="0" err="1"/>
                        <a:t>prev_rotate</a:t>
                      </a:r>
                      <a:r>
                        <a:rPr lang="en-US" sz="1000" dirty="0"/>
                        <a:t> &lt;= rotate;</a:t>
                      </a:r>
                    </a:p>
                    <a:p>
                      <a:r>
                        <a:rPr lang="en-US" sz="1000" dirty="0"/>
                        <a:t>			prev_knock1 &lt;= knock1;</a:t>
                      </a:r>
                    </a:p>
                    <a:p>
                      <a:r>
                        <a:rPr lang="en-US" sz="1000" dirty="0"/>
                        <a:t>			prev_knock2 &lt;= knock2;</a:t>
                      </a:r>
                    </a:p>
                    <a:p>
                      <a:r>
                        <a:rPr lang="en-US" sz="1000" dirty="0"/>
                        <a:t>	</a:t>
                      </a:r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	end</a:t>
                      </a:r>
                    </a:p>
                    <a:p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	end</a:t>
                      </a:r>
                    </a:p>
                    <a:p>
                      <a:r>
                        <a:rPr lang="en-US" sz="1000" dirty="0" err="1">
                          <a:solidFill>
                            <a:schemeClr val="accent2"/>
                          </a:solidFill>
                        </a:rPr>
                        <a:t>endmodule</a:t>
                      </a:r>
                      <a:endParaRPr lang="en-US" sz="1000" dirty="0">
                        <a:solidFill>
                          <a:schemeClr val="accent2"/>
                        </a:solidFill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619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6832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8E30C-FE5D-48C3-9023-43048EF58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3582"/>
          </a:xfrm>
        </p:spPr>
        <p:txBody>
          <a:bodyPr>
            <a:normAutofit fontScale="90000"/>
          </a:bodyPr>
          <a:lstStyle/>
          <a:p>
            <a:r>
              <a:rPr lang="en-US" dirty="0"/>
              <a:t>Test bench	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560176F-86A5-4E91-8656-C84826BE0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312126"/>
              </p:ext>
            </p:extLst>
          </p:nvPr>
        </p:nvGraphicFramePr>
        <p:xfrm>
          <a:off x="677334" y="1340452"/>
          <a:ext cx="8128000" cy="5425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3709319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module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testrotor</a:t>
                      </a:r>
                      <a:r>
                        <a:rPr lang="en-US" sz="1000" dirty="0"/>
                        <a:t>();	</a:t>
                      </a:r>
                    </a:p>
                    <a:p>
                      <a:r>
                        <a:rPr lang="en-US" sz="1000" dirty="0"/>
                        <a:t>	</a:t>
                      </a:r>
                      <a:r>
                        <a:rPr lang="en-US" sz="1000" dirty="0" err="1">
                          <a:solidFill>
                            <a:schemeClr val="accent2"/>
                          </a:solidFill>
                        </a:rPr>
                        <a:t>reg</a:t>
                      </a:r>
                      <a:r>
                        <a:rPr lang="en-US" sz="1000" dirty="0"/>
                        <a:t> [2:0] rotor_type_3 = 3'b010;  </a:t>
                      </a:r>
                      <a:r>
                        <a:rPr lang="en-US" sz="1000" dirty="0" err="1">
                          <a:solidFill>
                            <a:schemeClr val="accent2"/>
                          </a:solidFill>
                        </a:rPr>
                        <a:t>reg</a:t>
                      </a:r>
                      <a:r>
                        <a:rPr lang="en-US" sz="1000" dirty="0"/>
                        <a:t> [2:0] rotor_type_2 = 3'b001;  </a:t>
                      </a:r>
                      <a:r>
                        <a:rPr lang="en-US" sz="1000" dirty="0" err="1">
                          <a:solidFill>
                            <a:schemeClr val="accent2"/>
                          </a:solidFill>
                        </a:rPr>
                        <a:t>reg</a:t>
                      </a:r>
                      <a:r>
                        <a:rPr lang="en-US" sz="1000" dirty="0"/>
                        <a:t> [2:0] rotor_type_1 = 3'b000;</a:t>
                      </a:r>
                    </a:p>
                    <a:p>
                      <a:r>
                        <a:rPr lang="en-US" sz="1000" dirty="0"/>
                        <a:t>	</a:t>
                      </a:r>
                      <a:r>
                        <a:rPr lang="en-US" sz="1000" dirty="0" err="1">
                          <a:solidFill>
                            <a:schemeClr val="accent2"/>
                          </a:solidFill>
                        </a:rPr>
                        <a:t>reg</a:t>
                      </a:r>
                      <a:r>
                        <a:rPr lang="en-US" sz="1000" dirty="0"/>
                        <a:t> [4:0] rotor_start_3 = 5'b00000; </a:t>
                      </a:r>
                      <a:r>
                        <a:rPr lang="en-US" sz="1000" dirty="0" err="1">
                          <a:solidFill>
                            <a:schemeClr val="accent2"/>
                          </a:solidFill>
                        </a:rPr>
                        <a:t>reg</a:t>
                      </a:r>
                      <a:r>
                        <a:rPr lang="en-US" sz="1000" dirty="0"/>
                        <a:t> [4:0] rotor_start_2 = 5'b00000; </a:t>
                      </a:r>
                      <a:r>
                        <a:rPr lang="en-US" sz="1000" dirty="0" err="1">
                          <a:solidFill>
                            <a:schemeClr val="accent2"/>
                          </a:solidFill>
                        </a:rPr>
                        <a:t>reg</a:t>
                      </a:r>
                      <a:r>
                        <a:rPr lang="en-US" sz="1000" dirty="0"/>
                        <a:t> [4:0] rotor_start_1 = 5'b00000;</a:t>
                      </a:r>
                    </a:p>
                    <a:p>
                      <a:r>
                        <a:rPr lang="en-US" sz="1000" dirty="0"/>
                        <a:t>	</a:t>
                      </a:r>
                      <a:r>
                        <a:rPr lang="en-US" sz="1000" dirty="0" err="1">
                          <a:solidFill>
                            <a:schemeClr val="accent2"/>
                          </a:solidFill>
                        </a:rPr>
                        <a:t>reg</a:t>
                      </a:r>
                      <a:r>
                        <a:rPr lang="en-US" sz="1000" dirty="0"/>
                        <a:t> [4:0] ring_position_3 = 5'b00000; </a:t>
                      </a:r>
                      <a:r>
                        <a:rPr lang="en-US" sz="1000" dirty="0" err="1">
                          <a:solidFill>
                            <a:schemeClr val="accent2"/>
                          </a:solidFill>
                        </a:rPr>
                        <a:t>reg</a:t>
                      </a:r>
                      <a:r>
                        <a:rPr lang="en-US" sz="1000" dirty="0"/>
                        <a:t> [4:0] ring_position_2 = 5'b00000; </a:t>
                      </a:r>
                      <a:r>
                        <a:rPr lang="en-US" sz="1000" dirty="0" err="1">
                          <a:solidFill>
                            <a:schemeClr val="accent2"/>
                          </a:solidFill>
                        </a:rPr>
                        <a:t>reg</a:t>
                      </a:r>
                      <a:r>
                        <a:rPr lang="en-US" sz="1000" dirty="0"/>
                        <a:t> [4:0] ring_position_1 = 5'b00000;</a:t>
                      </a:r>
                    </a:p>
                    <a:p>
                      <a:r>
                        <a:rPr lang="en-US" sz="1000" dirty="0"/>
                        <a:t>	</a:t>
                      </a:r>
                      <a:r>
                        <a:rPr lang="en-US" sz="1000" dirty="0" err="1">
                          <a:solidFill>
                            <a:schemeClr val="accent2"/>
                          </a:solidFill>
                        </a:rPr>
                        <a:t>reg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reflector_type</a:t>
                      </a:r>
                      <a:r>
                        <a:rPr lang="en-US" sz="1000" dirty="0"/>
                        <a:t> = 1'b0;	</a:t>
                      </a:r>
                    </a:p>
                    <a:p>
                      <a:r>
                        <a:rPr lang="en-US" sz="1000" dirty="0"/>
                        <a:t>	</a:t>
                      </a:r>
                      <a:r>
                        <a:rPr lang="en-US" sz="1000" dirty="0" err="1">
                          <a:solidFill>
                            <a:schemeClr val="accent2"/>
                          </a:solidFill>
                        </a:rPr>
                        <a:t>reg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i_clock</a:t>
                      </a:r>
                      <a:r>
                        <a:rPr lang="en-US" sz="1000" dirty="0"/>
                        <a:t> = 0;	</a:t>
                      </a:r>
                    </a:p>
                    <a:p>
                      <a:r>
                        <a:rPr lang="en-US" sz="1000" dirty="0"/>
                        <a:t>	</a:t>
                      </a:r>
                      <a:r>
                        <a:rPr lang="en-US" sz="1000" dirty="0" err="1">
                          <a:solidFill>
                            <a:schemeClr val="accent2"/>
                          </a:solidFill>
                        </a:rPr>
                        <a:t>reg</a:t>
                      </a:r>
                      <a:r>
                        <a:rPr lang="en-US" sz="1000" dirty="0"/>
                        <a:t> reset;</a:t>
                      </a:r>
                    </a:p>
                    <a:p>
                      <a:r>
                        <a:rPr lang="en-US" sz="1000" dirty="0"/>
                        <a:t>	</a:t>
                      </a:r>
                      <a:r>
                        <a:rPr lang="en-US" sz="1000" dirty="0" err="1">
                          <a:solidFill>
                            <a:schemeClr val="accent2"/>
                          </a:solidFill>
                        </a:rPr>
                        <a:t>reg</a:t>
                      </a:r>
                      <a:r>
                        <a:rPr lang="en-US" sz="1000" dirty="0"/>
                        <a:t> rotate = 0;	</a:t>
                      </a:r>
                    </a:p>
                    <a:p>
                      <a:r>
                        <a:rPr lang="en-US" sz="1000" dirty="0"/>
                        <a:t>	</a:t>
                      </a:r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wire</a:t>
                      </a:r>
                      <a:r>
                        <a:rPr lang="en-US" sz="1000" dirty="0"/>
                        <a:t> [4:0] rotor1; </a:t>
                      </a:r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wire</a:t>
                      </a:r>
                      <a:r>
                        <a:rPr lang="en-US" sz="1000" dirty="0"/>
                        <a:t> [4:0] rotor2;</a:t>
                      </a:r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wire</a:t>
                      </a:r>
                      <a:r>
                        <a:rPr lang="en-US" sz="1000" dirty="0"/>
                        <a:t> [4:0] rotor3;	</a:t>
                      </a:r>
                    </a:p>
                    <a:p>
                      <a:r>
                        <a:rPr lang="en-US" sz="1000" dirty="0"/>
                        <a:t>	</a:t>
                      </a:r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integer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i</a:t>
                      </a:r>
                      <a:r>
                        <a:rPr lang="en-US" sz="1000" dirty="0"/>
                        <a:t>;</a:t>
                      </a:r>
                    </a:p>
                    <a:p>
                      <a:r>
                        <a:rPr lang="en-US" sz="1000" dirty="0"/>
                        <a:t>	</a:t>
                      </a:r>
                    </a:p>
                    <a:p>
                      <a:r>
                        <a:rPr lang="en-US" sz="1000" dirty="0"/>
                        <a:t>	rotor </a:t>
                      </a:r>
                      <a:r>
                        <a:rPr lang="en-US" sz="1000" dirty="0" err="1"/>
                        <a:t>rotorcontrol</a:t>
                      </a:r>
                      <a:r>
                        <a:rPr lang="en-US" sz="1000" dirty="0"/>
                        <a:t>(.clock(</a:t>
                      </a:r>
                      <a:r>
                        <a:rPr lang="en-US" sz="1000" dirty="0" err="1"/>
                        <a:t>i_clock</a:t>
                      </a:r>
                      <a:r>
                        <a:rPr lang="en-US" sz="1000" dirty="0"/>
                        <a:t>),.rotor1(rotor1),.rotor2(rotor2),.rotor3(rotor3),</a:t>
                      </a:r>
                    </a:p>
                    <a:p>
                      <a:r>
                        <a:rPr lang="en-US" sz="1000" dirty="0"/>
                        <a:t>	        .reset(reset),.rotate(rotate),</a:t>
                      </a:r>
                    </a:p>
                    <a:p>
                      <a:r>
                        <a:rPr lang="en-US" sz="1000" dirty="0"/>
                        <a:t>	        .rotor_type_1(rotor_type_1),.rotor_type_2(rotor_type_2),.rotor_type_3(rotor_type_3),</a:t>
                      </a:r>
                    </a:p>
                    <a:p>
                      <a:r>
                        <a:rPr lang="en-US" sz="1000" dirty="0"/>
                        <a:t>   	        .rotor_start_1(rotor_start_1),.rotor_start_2(rotor_start_2),.rotor_start_3(rotor_start_3));</a:t>
                      </a:r>
                    </a:p>
                    <a:p>
                      <a:r>
                        <a:rPr lang="en-US" sz="1000" dirty="0"/>
                        <a:t>    </a:t>
                      </a:r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always</a:t>
                      </a:r>
                    </a:p>
                    <a:p>
                      <a:r>
                        <a:rPr lang="en-US" sz="1000" dirty="0"/>
                        <a:t>		#(5) </a:t>
                      </a:r>
                      <a:r>
                        <a:rPr lang="en-US" sz="1000" dirty="0" err="1"/>
                        <a:t>i_clock</a:t>
                      </a:r>
                      <a:r>
                        <a:rPr lang="en-US" sz="1000" dirty="0"/>
                        <a:t> &lt;= !</a:t>
                      </a:r>
                      <a:r>
                        <a:rPr lang="en-US" sz="1000" dirty="0" err="1"/>
                        <a:t>i_clock</a:t>
                      </a:r>
                      <a:r>
                        <a:rPr lang="en-US" sz="1000" dirty="0"/>
                        <a:t>;</a:t>
                      </a:r>
                    </a:p>
                    <a:p>
                      <a:r>
                        <a:rPr lang="en-US" sz="1000" dirty="0"/>
                        <a:t>    </a:t>
                      </a:r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initial</a:t>
                      </a:r>
                    </a:p>
                    <a:p>
                      <a:r>
                        <a:rPr lang="en-US" sz="1000" dirty="0"/>
                        <a:t>	</a:t>
                      </a:r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begin</a:t>
                      </a:r>
                    </a:p>
                    <a:p>
                      <a:r>
                        <a:rPr lang="en-US" sz="1000" dirty="0"/>
                        <a:t>		</a:t>
                      </a:r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$</a:t>
                      </a:r>
                      <a:r>
                        <a:rPr lang="en-US" sz="1000" dirty="0" err="1">
                          <a:solidFill>
                            <a:srgbClr val="FF0000"/>
                          </a:solidFill>
                        </a:rPr>
                        <a:t>dumpfile</a:t>
                      </a:r>
                      <a:r>
                        <a:rPr lang="en-US" sz="1000" dirty="0"/>
                        <a:t>("</a:t>
                      </a:r>
                      <a:r>
                        <a:rPr lang="en-US" sz="1000" dirty="0" err="1"/>
                        <a:t>testrotor.vcd</a:t>
                      </a:r>
                      <a:r>
                        <a:rPr lang="en-US" sz="1000" dirty="0"/>
                        <a:t>");</a:t>
                      </a:r>
                    </a:p>
                    <a:p>
                      <a:r>
                        <a:rPr lang="en-US" sz="1000" dirty="0"/>
                        <a:t>		</a:t>
                      </a:r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$</a:t>
                      </a:r>
                      <a:r>
                        <a:rPr lang="en-US" sz="1000" dirty="0" err="1">
                          <a:solidFill>
                            <a:srgbClr val="FF0000"/>
                          </a:solidFill>
                        </a:rPr>
                        <a:t>dumpvars</a:t>
                      </a:r>
                      <a:r>
                        <a:rPr lang="en-US" sz="1000" dirty="0"/>
                        <a:t>(0,testrotor);</a:t>
                      </a:r>
                    </a:p>
                    <a:p>
                      <a:r>
                        <a:rPr lang="en-US" sz="1000" dirty="0"/>
                        <a:t>	</a:t>
                      </a:r>
                    </a:p>
                    <a:p>
                      <a:r>
                        <a:rPr lang="en-US" sz="1000" dirty="0"/>
                        <a:t>		#5</a:t>
                      </a:r>
                    </a:p>
                    <a:p>
                      <a:r>
                        <a:rPr lang="en-US" sz="1000" dirty="0"/>
                        <a:t>		reset = 1;</a:t>
                      </a:r>
                    </a:p>
                    <a:p>
                      <a:r>
                        <a:rPr lang="en-US" sz="1000" dirty="0"/>
                        <a:t>		#10</a:t>
                      </a:r>
                    </a:p>
                    <a:p>
                      <a:r>
                        <a:rPr lang="en-US" sz="1000" dirty="0"/>
                        <a:t>		reset = 0;</a:t>
                      </a:r>
                    </a:p>
                    <a:p>
                      <a:r>
                        <a:rPr lang="en-US" sz="1000" dirty="0"/>
                        <a:t>		</a:t>
                      </a:r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for</a:t>
                      </a:r>
                      <a:r>
                        <a:rPr lang="en-US" sz="1000" dirty="0"/>
                        <a:t> (</a:t>
                      </a:r>
                      <a:r>
                        <a:rPr lang="en-US" sz="1000" dirty="0" err="1"/>
                        <a:t>i</a:t>
                      </a:r>
                      <a:r>
                        <a:rPr lang="en-US" sz="1000" dirty="0"/>
                        <a:t> = 0; </a:t>
                      </a:r>
                      <a:r>
                        <a:rPr lang="en-US" sz="1000" dirty="0" err="1"/>
                        <a:t>i</a:t>
                      </a:r>
                      <a:r>
                        <a:rPr lang="en-US" sz="1000" dirty="0"/>
                        <a:t> &lt; 30; </a:t>
                      </a:r>
                      <a:r>
                        <a:rPr lang="en-US" sz="1000" dirty="0" err="1"/>
                        <a:t>i</a:t>
                      </a:r>
                      <a:r>
                        <a:rPr lang="en-US" sz="1000" dirty="0"/>
                        <a:t> = </a:t>
                      </a:r>
                      <a:r>
                        <a:rPr lang="en-US" sz="1000" dirty="0" err="1"/>
                        <a:t>i</a:t>
                      </a:r>
                      <a:r>
                        <a:rPr lang="en-US" sz="1000" dirty="0"/>
                        <a:t> + 1) 		</a:t>
                      </a:r>
                    </a:p>
                    <a:p>
                      <a:r>
                        <a:rPr lang="en-US" sz="1000" dirty="0"/>
                        <a:t>		</a:t>
                      </a:r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begin</a:t>
                      </a:r>
                    </a:p>
                    <a:p>
                      <a:r>
                        <a:rPr lang="en-US" sz="1000" dirty="0"/>
                        <a:t>		   #10  rotate = 1;</a:t>
                      </a:r>
                    </a:p>
                    <a:p>
                      <a:r>
                        <a:rPr lang="en-US" sz="1000" dirty="0"/>
                        <a:t>		   #10  rotate = 0;</a:t>
                      </a:r>
                    </a:p>
                    <a:p>
                      <a:r>
                        <a:rPr lang="en-US" sz="1000" dirty="0"/>
                        <a:t>		   #10  </a:t>
                      </a:r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$display</a:t>
                      </a:r>
                      <a:r>
                        <a:rPr lang="en-US" sz="1000" dirty="0"/>
                        <a:t>("Rotors [%c] [%c] [%c]",rotor1+65,rotor2+65,rotor3+65);</a:t>
                      </a:r>
                    </a:p>
                    <a:p>
                      <a:r>
                        <a:rPr lang="en-US" sz="1000" dirty="0"/>
                        <a:t>		</a:t>
                      </a:r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end</a:t>
                      </a:r>
                    </a:p>
                    <a:p>
                      <a:r>
                        <a:rPr lang="en-US" sz="1000" dirty="0"/>
                        <a:t>		</a:t>
                      </a:r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$finish;</a:t>
                      </a:r>
                    </a:p>
                    <a:p>
                      <a:r>
                        <a:rPr lang="en-US" sz="1000" dirty="0"/>
                        <a:t>	</a:t>
                      </a:r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end</a:t>
                      </a:r>
                    </a:p>
                    <a:p>
                      <a:r>
                        <a:rPr lang="en-US" sz="1000" dirty="0" err="1">
                          <a:solidFill>
                            <a:schemeClr val="accent2"/>
                          </a:solidFill>
                        </a:rPr>
                        <a:t>endmodule</a:t>
                      </a:r>
                      <a:endParaRPr lang="en-US" sz="10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8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4203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4DD17-1DB7-484B-ACE6-0119A4660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tests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F8DC2-A80E-4C2B-A285-BA8759671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42239"/>
            <a:ext cx="8596668" cy="865355"/>
          </a:xfrm>
        </p:spPr>
        <p:txBody>
          <a:bodyPr/>
          <a:lstStyle/>
          <a:p>
            <a:r>
              <a:rPr lang="en-US" dirty="0" err="1"/>
              <a:t>iverilog</a:t>
            </a:r>
            <a:r>
              <a:rPr lang="en-US" dirty="0"/>
              <a:t> </a:t>
            </a:r>
            <a:r>
              <a:rPr lang="en-US" dirty="0" err="1"/>
              <a:t>testrotor.v</a:t>
            </a:r>
            <a:r>
              <a:rPr lang="en-US" dirty="0"/>
              <a:t> </a:t>
            </a:r>
            <a:r>
              <a:rPr lang="en-US" dirty="0" err="1"/>
              <a:t>rotor.v</a:t>
            </a:r>
            <a:r>
              <a:rPr lang="en-US" dirty="0"/>
              <a:t> </a:t>
            </a:r>
            <a:r>
              <a:rPr lang="en-US" dirty="0" err="1"/>
              <a:t>checkKnockpoints.v</a:t>
            </a:r>
            <a:endParaRPr lang="en-US" dirty="0"/>
          </a:p>
          <a:p>
            <a:r>
              <a:rPr lang="en-US" dirty="0" err="1"/>
              <a:t>vvp</a:t>
            </a:r>
            <a:r>
              <a:rPr lang="en-US" dirty="0"/>
              <a:t> </a:t>
            </a:r>
            <a:r>
              <a:rPr lang="en-US" dirty="0" err="1"/>
              <a:t>a.out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FD9E66-DFEE-4D8F-98F7-DDF606795D3D}"/>
              </a:ext>
            </a:extLst>
          </p:cNvPr>
          <p:cNvSpPr txBox="1"/>
          <p:nvPr/>
        </p:nvSpPr>
        <p:spPr>
          <a:xfrm>
            <a:off x="677334" y="2063692"/>
            <a:ext cx="3212739" cy="486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VCD info: </a:t>
            </a:r>
            <a:r>
              <a:rPr lang="en-US" sz="1000" dirty="0" err="1"/>
              <a:t>dumpfile</a:t>
            </a:r>
            <a:r>
              <a:rPr lang="en-US" sz="1000" dirty="0"/>
              <a:t> </a:t>
            </a:r>
            <a:r>
              <a:rPr lang="en-US" sz="1000" dirty="0" err="1"/>
              <a:t>testrotor.vcd</a:t>
            </a:r>
            <a:r>
              <a:rPr lang="en-US" sz="1000" dirty="0"/>
              <a:t> opened for output.</a:t>
            </a:r>
          </a:p>
          <a:p>
            <a:r>
              <a:rPr lang="en-US" sz="1000" dirty="0"/>
              <a:t>Rotors [A] [A] [B]</a:t>
            </a:r>
          </a:p>
          <a:p>
            <a:r>
              <a:rPr lang="en-US" sz="1000" dirty="0"/>
              <a:t>Rotors [A] [A] [C]</a:t>
            </a:r>
          </a:p>
          <a:p>
            <a:r>
              <a:rPr lang="en-US" sz="1000" dirty="0"/>
              <a:t>Rotors [A] [A] [D]</a:t>
            </a:r>
          </a:p>
          <a:p>
            <a:r>
              <a:rPr lang="en-US" sz="1000" dirty="0"/>
              <a:t>Rotors [A] [A] [E]</a:t>
            </a:r>
          </a:p>
          <a:p>
            <a:r>
              <a:rPr lang="en-US" sz="1000" dirty="0"/>
              <a:t>Rotors [A] [A] [F]</a:t>
            </a:r>
          </a:p>
          <a:p>
            <a:r>
              <a:rPr lang="en-US" sz="1000" dirty="0"/>
              <a:t>Rotors [A] [A] [G]</a:t>
            </a:r>
          </a:p>
          <a:p>
            <a:r>
              <a:rPr lang="en-US" sz="1000" dirty="0"/>
              <a:t>Rotors [A] [A] [H]</a:t>
            </a:r>
          </a:p>
          <a:p>
            <a:r>
              <a:rPr lang="en-US" sz="1000" dirty="0"/>
              <a:t>Rotors [A] [A] [I]</a:t>
            </a:r>
          </a:p>
          <a:p>
            <a:r>
              <a:rPr lang="en-US" sz="1000" dirty="0"/>
              <a:t>Rotors [A] [A] [J]</a:t>
            </a:r>
          </a:p>
          <a:p>
            <a:r>
              <a:rPr lang="en-US" sz="1000" dirty="0"/>
              <a:t>Rotors [A] [A] [K]</a:t>
            </a:r>
          </a:p>
          <a:p>
            <a:r>
              <a:rPr lang="en-US" sz="1000" dirty="0"/>
              <a:t>Rotors [A] [A] [L]</a:t>
            </a:r>
          </a:p>
          <a:p>
            <a:r>
              <a:rPr lang="en-US" sz="1000" dirty="0"/>
              <a:t>Rotors [A] [A] [M]</a:t>
            </a:r>
          </a:p>
          <a:p>
            <a:r>
              <a:rPr lang="en-US" sz="1000" dirty="0"/>
              <a:t>Rotors [A] [A] [N]</a:t>
            </a:r>
          </a:p>
          <a:p>
            <a:r>
              <a:rPr lang="en-US" sz="1000" dirty="0"/>
              <a:t>Rotors [A] [A] [O]</a:t>
            </a:r>
          </a:p>
          <a:p>
            <a:r>
              <a:rPr lang="en-US" sz="1000" dirty="0"/>
              <a:t>Rotors [A] [A] [P]</a:t>
            </a:r>
          </a:p>
          <a:p>
            <a:r>
              <a:rPr lang="en-US" sz="1000" dirty="0"/>
              <a:t>Rotors [A] [A] [Q]</a:t>
            </a:r>
          </a:p>
          <a:p>
            <a:r>
              <a:rPr lang="en-US" sz="1000" dirty="0"/>
              <a:t>Rotors [A] [A] [R]</a:t>
            </a:r>
          </a:p>
          <a:p>
            <a:r>
              <a:rPr lang="en-US" sz="1000" dirty="0"/>
              <a:t>Rotors [A] [A] [S]</a:t>
            </a:r>
          </a:p>
          <a:p>
            <a:r>
              <a:rPr lang="en-US" sz="1000" dirty="0"/>
              <a:t>Rotors [A] [A] [T]</a:t>
            </a:r>
          </a:p>
          <a:p>
            <a:r>
              <a:rPr lang="en-US" sz="1000" dirty="0"/>
              <a:t>Rotors [A] [A] [U]</a:t>
            </a:r>
          </a:p>
          <a:p>
            <a:r>
              <a:rPr lang="en-US" sz="1000" dirty="0"/>
              <a:t>Rotors [A] [A] [V]</a:t>
            </a:r>
          </a:p>
          <a:p>
            <a:r>
              <a:rPr lang="en-US" sz="1000" dirty="0"/>
              <a:t>Rotors [A] [B] [W]</a:t>
            </a:r>
          </a:p>
          <a:p>
            <a:r>
              <a:rPr lang="en-US" sz="1000" dirty="0"/>
              <a:t>Rotors [A] [B] [X]</a:t>
            </a:r>
          </a:p>
          <a:p>
            <a:r>
              <a:rPr lang="en-US" sz="1000" dirty="0"/>
              <a:t>Rotors [A] [B] [Y]</a:t>
            </a:r>
          </a:p>
          <a:p>
            <a:r>
              <a:rPr lang="en-US" sz="1000" dirty="0"/>
              <a:t>Rotors [A] [B] [Z]</a:t>
            </a:r>
          </a:p>
          <a:p>
            <a:r>
              <a:rPr lang="en-US" sz="1000" dirty="0"/>
              <a:t>Rotors [A] [B] [A]</a:t>
            </a:r>
          </a:p>
          <a:p>
            <a:r>
              <a:rPr lang="en-US" sz="1000" dirty="0"/>
              <a:t>Rotors [A] [B] [B]</a:t>
            </a:r>
          </a:p>
          <a:p>
            <a:r>
              <a:rPr lang="en-US" sz="1000" dirty="0"/>
              <a:t>Rotors [A] [B] [C]</a:t>
            </a:r>
          </a:p>
          <a:p>
            <a:r>
              <a:rPr lang="en-US" sz="1000" dirty="0"/>
              <a:t>Rotors [A] [B] [D]</a:t>
            </a:r>
          </a:p>
          <a:p>
            <a:r>
              <a:rPr lang="en-US" sz="1000" dirty="0"/>
              <a:t>Rotors [A] [B] [E]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CFC934-1DE4-49F0-84E2-40B00B1E9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867" y="2340886"/>
            <a:ext cx="809625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1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5A30D-D7B0-4276-9E19-091C6EB86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7806"/>
          </a:xfrm>
        </p:spPr>
        <p:txBody>
          <a:bodyPr/>
          <a:lstStyle/>
          <a:p>
            <a:r>
              <a:rPr lang="en-US" dirty="0"/>
              <a:t>State machine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7A8E11A-9649-41E3-95E7-D5CBCB3140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691785"/>
              </p:ext>
            </p:extLst>
          </p:nvPr>
        </p:nvGraphicFramePr>
        <p:xfrm>
          <a:off x="911668" y="1271772"/>
          <a:ext cx="8128000" cy="481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8963546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always</a:t>
                      </a:r>
                      <a:r>
                        <a:rPr lang="en-US" sz="1000" dirty="0"/>
                        <a:t> @(</a:t>
                      </a:r>
                      <a:r>
                        <a:rPr lang="en-US" sz="1000" dirty="0" err="1">
                          <a:solidFill>
                            <a:schemeClr val="accent2"/>
                          </a:solidFill>
                        </a:rPr>
                        <a:t>posedge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i_clock</a:t>
                      </a:r>
                      <a:r>
                        <a:rPr lang="en-US" sz="1000" dirty="0"/>
                        <a:t>)</a:t>
                      </a:r>
                    </a:p>
                    <a:p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begin</a:t>
                      </a:r>
                    </a:p>
                    <a:p>
                      <a:r>
                        <a:rPr lang="en-US" sz="1000" dirty="0"/>
                        <a:t>	</a:t>
                      </a:r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case</a:t>
                      </a:r>
                      <a:r>
                        <a:rPr lang="en-US" sz="1000" dirty="0"/>
                        <a:t> (state)</a:t>
                      </a:r>
                    </a:p>
                    <a:p>
                      <a:r>
                        <a:rPr lang="en-US" sz="1000" dirty="0"/>
                        <a:t>		</a:t>
                      </a:r>
                      <a:r>
                        <a:rPr lang="en-US" sz="1000" dirty="0">
                          <a:solidFill>
                            <a:srgbClr val="7030A0"/>
                          </a:solidFill>
                        </a:rPr>
                        <a:t>STATE_RESET </a:t>
                      </a:r>
                      <a:r>
                        <a:rPr lang="en-US" sz="1000" dirty="0"/>
                        <a:t>: // Reset and rotate</a:t>
                      </a:r>
                    </a:p>
                    <a:p>
                      <a:r>
                        <a:rPr lang="en-US" sz="1000" dirty="0"/>
                        <a:t>			</a:t>
                      </a:r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begin</a:t>
                      </a:r>
                    </a:p>
                    <a:p>
                      <a:r>
                        <a:rPr lang="en-US" sz="1000" dirty="0"/>
                        <a:t>				reset &lt;= 1'b0;</a:t>
                      </a:r>
                    </a:p>
                    <a:p>
                      <a:r>
                        <a:rPr lang="en-US" sz="1000" dirty="0"/>
                        <a:t>				state &lt;= </a:t>
                      </a:r>
                      <a:r>
                        <a:rPr lang="en-US" sz="1000" dirty="0">
                          <a:solidFill>
                            <a:srgbClr val="7030A0"/>
                          </a:solidFill>
                        </a:rPr>
                        <a:t>STATE_IDLE</a:t>
                      </a:r>
                      <a:r>
                        <a:rPr lang="en-US" sz="1000" dirty="0"/>
                        <a:t>;</a:t>
                      </a:r>
                    </a:p>
                    <a:p>
                      <a:r>
                        <a:rPr lang="en-US" sz="1000" dirty="0"/>
                        <a:t>				</a:t>
                      </a:r>
                      <a:r>
                        <a:rPr lang="en-US" sz="1000" dirty="0" err="1"/>
                        <a:t>o_ready</a:t>
                      </a:r>
                      <a:r>
                        <a:rPr lang="en-US" sz="1000" dirty="0"/>
                        <a:t> &lt;= 1'b0;</a:t>
                      </a:r>
                    </a:p>
                    <a:p>
                      <a:r>
                        <a:rPr lang="en-US" sz="1000" dirty="0"/>
                        <a:t>				</a:t>
                      </a:r>
                      <a:r>
                        <a:rPr lang="en-US" sz="1000" dirty="0" err="1"/>
                        <a:t>o_outputData</a:t>
                      </a:r>
                      <a:r>
                        <a:rPr lang="en-US" sz="1000" dirty="0"/>
                        <a:t> &lt;= 8'b00000000;</a:t>
                      </a:r>
                    </a:p>
                    <a:p>
                      <a:r>
                        <a:rPr lang="en-US" sz="1000" dirty="0"/>
                        <a:t>				rotate  &lt;= 1'b1;</a:t>
                      </a:r>
                    </a:p>
                    <a:p>
                      <a:r>
                        <a:rPr lang="en-US" sz="1000" dirty="0"/>
                        <a:t>			</a:t>
                      </a:r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end</a:t>
                      </a:r>
                      <a:r>
                        <a:rPr lang="en-US" sz="1000" dirty="0"/>
                        <a:t>			</a:t>
                      </a:r>
                    </a:p>
                    <a:p>
                      <a:r>
                        <a:rPr lang="en-US" sz="1000" dirty="0"/>
                        <a:t>		</a:t>
                      </a:r>
                      <a:r>
                        <a:rPr lang="en-US" sz="1000" dirty="0">
                          <a:solidFill>
                            <a:srgbClr val="7030A0"/>
                          </a:solidFill>
                        </a:rPr>
                        <a:t>STATE_IDLE </a:t>
                      </a:r>
                      <a:r>
                        <a:rPr lang="en-US" sz="1000" dirty="0"/>
                        <a:t>: // Idle –wait for key</a:t>
                      </a:r>
                    </a:p>
                    <a:p>
                      <a:r>
                        <a:rPr lang="en-US" sz="1000" dirty="0"/>
                        <a:t>			</a:t>
                      </a:r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begin</a:t>
                      </a:r>
                    </a:p>
                    <a:p>
                      <a:r>
                        <a:rPr lang="en-US" sz="1000" dirty="0"/>
                        <a:t>				</a:t>
                      </a:r>
                      <a:r>
                        <a:rPr lang="en-US" sz="1000" dirty="0" err="1"/>
                        <a:t>o_ready</a:t>
                      </a:r>
                      <a:r>
                        <a:rPr lang="en-US" sz="1000" dirty="0"/>
                        <a:t> &lt;= 1'b0;</a:t>
                      </a:r>
                    </a:p>
                    <a:p>
                      <a:r>
                        <a:rPr lang="en-US" sz="1000" dirty="0"/>
                        <a:t>				state   &lt;= </a:t>
                      </a:r>
                      <a:r>
                        <a:rPr lang="en-US" sz="1000" dirty="0" err="1"/>
                        <a:t>i_ready</a:t>
                      </a:r>
                      <a:r>
                        <a:rPr lang="en-US" sz="1000" dirty="0"/>
                        <a:t> ? </a:t>
                      </a:r>
                      <a:r>
                        <a:rPr lang="en-US" sz="1000" dirty="0">
                          <a:solidFill>
                            <a:srgbClr val="7030A0"/>
                          </a:solidFill>
                        </a:rPr>
                        <a:t>STATE_CHECKKEY </a:t>
                      </a:r>
                      <a:r>
                        <a:rPr lang="en-US" sz="1000" dirty="0"/>
                        <a:t>: </a:t>
                      </a:r>
                      <a:r>
                        <a:rPr lang="en-US" sz="1000" dirty="0">
                          <a:solidFill>
                            <a:srgbClr val="7030A0"/>
                          </a:solidFill>
                        </a:rPr>
                        <a:t>STATE_IDLE</a:t>
                      </a:r>
                      <a:r>
                        <a:rPr lang="en-US" sz="1000" dirty="0"/>
                        <a:t>;</a:t>
                      </a:r>
                    </a:p>
                    <a:p>
                      <a:r>
                        <a:rPr lang="en-US" sz="1000" dirty="0"/>
                        <a:t>			</a:t>
                      </a:r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end</a:t>
                      </a:r>
                      <a:r>
                        <a:rPr lang="en-US" sz="1000" dirty="0"/>
                        <a:t>						</a:t>
                      </a:r>
                    </a:p>
                    <a:p>
                      <a:r>
                        <a:rPr lang="en-US" sz="1000" dirty="0"/>
                        <a:t>		</a:t>
                      </a:r>
                      <a:r>
                        <a:rPr lang="en-US" sz="1000" dirty="0">
                          <a:solidFill>
                            <a:srgbClr val="7030A0"/>
                          </a:solidFill>
                        </a:rPr>
                        <a:t>STATE_CHECKKEY </a:t>
                      </a:r>
                      <a:r>
                        <a:rPr lang="en-US" sz="1000" dirty="0"/>
                        <a:t>: // Check key value (cut down version)</a:t>
                      </a:r>
                    </a:p>
                    <a:p>
                      <a:r>
                        <a:rPr lang="en-US" sz="1000" dirty="0"/>
                        <a:t>			</a:t>
                      </a:r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begin</a:t>
                      </a:r>
                    </a:p>
                    <a:p>
                      <a:r>
                        <a:rPr lang="en-US" sz="1000" dirty="0"/>
                        <a:t>				</a:t>
                      </a:r>
                      <a:r>
                        <a:rPr lang="en-US" sz="1000" dirty="0" err="1"/>
                        <a:t>o_ready</a:t>
                      </a:r>
                      <a:r>
                        <a:rPr lang="en-US" sz="1000" dirty="0"/>
                        <a:t> &lt;= 1'b0;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				rotate  &lt;= 1'b0;</a:t>
                      </a:r>
                    </a:p>
                    <a:p>
                      <a:r>
                        <a:rPr lang="en-US" sz="1000" dirty="0"/>
                        <a:t>				state   &lt;= (valid) ? </a:t>
                      </a:r>
                      <a:r>
                        <a:rPr lang="en-US" sz="1000" dirty="0">
                          <a:solidFill>
                            <a:srgbClr val="7030A0"/>
                          </a:solidFill>
                        </a:rPr>
                        <a:t>STATE_ENCODE </a:t>
                      </a:r>
                      <a:r>
                        <a:rPr lang="en-US" sz="1000" dirty="0"/>
                        <a:t>: </a:t>
                      </a:r>
                      <a:r>
                        <a:rPr lang="en-US" sz="1000" dirty="0">
                          <a:solidFill>
                            <a:srgbClr val="7030A0"/>
                          </a:solidFill>
                        </a:rPr>
                        <a:t>STATE_IDLE</a:t>
                      </a:r>
                      <a:r>
                        <a:rPr lang="en-US" sz="1000" dirty="0"/>
                        <a:t>;</a:t>
                      </a:r>
                    </a:p>
                    <a:p>
                      <a:r>
                        <a:rPr lang="en-US" sz="1000" dirty="0"/>
                        <a:t>			</a:t>
                      </a:r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end</a:t>
                      </a:r>
                      <a:r>
                        <a:rPr lang="en-US" sz="1000" dirty="0"/>
                        <a:t>		</a:t>
                      </a:r>
                    </a:p>
                    <a:p>
                      <a:r>
                        <a:rPr lang="en-US" sz="1000" dirty="0"/>
                        <a:t>		</a:t>
                      </a:r>
                      <a:r>
                        <a:rPr lang="en-US" sz="1000" dirty="0">
                          <a:solidFill>
                            <a:srgbClr val="7030A0"/>
                          </a:solidFill>
                        </a:rPr>
                        <a:t>STATE_ENCODE </a:t>
                      </a:r>
                      <a:r>
                        <a:rPr lang="en-US" sz="1000" dirty="0"/>
                        <a:t>: // Encode and rotate for next </a:t>
                      </a:r>
                    </a:p>
                    <a:p>
                      <a:r>
                        <a:rPr lang="en-US" sz="1000" dirty="0"/>
                        <a:t>			</a:t>
                      </a:r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begin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				rotate  &lt;= 1’b1;</a:t>
                      </a:r>
                    </a:p>
                    <a:p>
                      <a:r>
                        <a:rPr lang="en-US" sz="1000" dirty="0"/>
                        <a:t>				</a:t>
                      </a:r>
                      <a:r>
                        <a:rPr lang="en-US" sz="1000" dirty="0" err="1"/>
                        <a:t>o_ready</a:t>
                      </a:r>
                      <a:r>
                        <a:rPr lang="en-US" sz="1000" dirty="0"/>
                        <a:t> &lt;= 1'b1;</a:t>
                      </a:r>
                    </a:p>
                    <a:p>
                      <a:r>
                        <a:rPr lang="en-US" sz="1000" dirty="0"/>
                        <a:t>				</a:t>
                      </a:r>
                      <a:r>
                        <a:rPr lang="en-US" sz="1000" dirty="0" err="1"/>
                        <a:t>o_outputData</a:t>
                      </a:r>
                      <a:r>
                        <a:rPr lang="en-US" sz="1000" dirty="0"/>
                        <a:t> &lt;= </a:t>
                      </a:r>
                      <a:r>
                        <a:rPr lang="en-US" sz="1000" dirty="0" err="1"/>
                        <a:t>final_ascii</a:t>
                      </a:r>
                      <a:r>
                        <a:rPr lang="en-US" sz="1000" dirty="0"/>
                        <a:t>;			</a:t>
                      </a:r>
                    </a:p>
                    <a:p>
                      <a:r>
                        <a:rPr lang="en-US" sz="1000" dirty="0"/>
                        <a:t>				state  </a:t>
                      </a:r>
                      <a:r>
                        <a:rPr lang="en-US" sz="1000" dirty="0">
                          <a:solidFill>
                            <a:srgbClr val="7030A0"/>
                          </a:solidFill>
                        </a:rPr>
                        <a:t>&lt;= STATE_IDLE</a:t>
                      </a:r>
                      <a:r>
                        <a:rPr lang="en-US" sz="1000" dirty="0"/>
                        <a:t>;</a:t>
                      </a:r>
                    </a:p>
                    <a:p>
                      <a:r>
                        <a:rPr lang="en-US" sz="1000" dirty="0"/>
                        <a:t>			</a:t>
                      </a:r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end</a:t>
                      </a:r>
                      <a:r>
                        <a:rPr lang="en-US" sz="1000" dirty="0"/>
                        <a:t>		</a:t>
                      </a:r>
                    </a:p>
                    <a:p>
                      <a:r>
                        <a:rPr lang="en-US" sz="1000" dirty="0"/>
                        <a:t>	</a:t>
                      </a:r>
                      <a:r>
                        <a:rPr lang="en-US" sz="1000" dirty="0" err="1">
                          <a:solidFill>
                            <a:schemeClr val="accent2"/>
                          </a:solidFill>
                        </a:rPr>
                        <a:t>endcase</a:t>
                      </a:r>
                      <a:endParaRPr lang="en-US" sz="1000" dirty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638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577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F17A6-1775-459A-88C4-4E1125A3A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2132"/>
          </a:xfrm>
        </p:spPr>
        <p:txBody>
          <a:bodyPr/>
          <a:lstStyle/>
          <a:p>
            <a:r>
              <a:rPr lang="en-US" dirty="0"/>
              <a:t>Testing using C++ (</a:t>
            </a:r>
            <a:r>
              <a:rPr lang="en-US" dirty="0" err="1"/>
              <a:t>Verilator</a:t>
            </a:r>
            <a:r>
              <a:rPr lang="en-US" dirty="0"/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8F593D-AFE0-4D73-8F7C-CB5C4BD14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931" y="1491732"/>
            <a:ext cx="53435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04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5BA92-3373-4D88-958E-32C29C628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</a:t>
            </a:r>
            <a:r>
              <a:rPr lang="en-US" dirty="0" err="1"/>
              <a:t>verilator</a:t>
            </a:r>
            <a:r>
              <a:rPr lang="en-US" dirty="0"/>
              <a:t> and building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AD965-3525-4269-9F4C-88F21EFE1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1656402"/>
          </a:xfrm>
        </p:spPr>
        <p:txBody>
          <a:bodyPr/>
          <a:lstStyle/>
          <a:p>
            <a:r>
              <a:rPr lang="en-US" dirty="0" err="1"/>
              <a:t>verilator</a:t>
            </a:r>
            <a:r>
              <a:rPr lang="en-US" dirty="0"/>
              <a:t> -Wall --cc </a:t>
            </a:r>
            <a:r>
              <a:rPr lang="en-US" dirty="0" err="1"/>
              <a:t>enigma.vlt</a:t>
            </a:r>
            <a:r>
              <a:rPr lang="en-US" dirty="0"/>
              <a:t> </a:t>
            </a:r>
            <a:r>
              <a:rPr lang="en-US" dirty="0" err="1"/>
              <a:t>state_machine.v</a:t>
            </a:r>
            <a:r>
              <a:rPr lang="en-US" dirty="0"/>
              <a:t> </a:t>
            </a:r>
            <a:r>
              <a:rPr lang="en-US" dirty="0" err="1"/>
              <a:t>encode.v</a:t>
            </a:r>
            <a:r>
              <a:rPr lang="en-US" dirty="0"/>
              <a:t> </a:t>
            </a:r>
            <a:r>
              <a:rPr lang="en-US" dirty="0" err="1"/>
              <a:t>rotor.v</a:t>
            </a:r>
            <a:r>
              <a:rPr lang="en-US" dirty="0"/>
              <a:t> 		</a:t>
            </a:r>
            <a:r>
              <a:rPr lang="en-US" dirty="0" err="1"/>
              <a:t>encodeASCII.v</a:t>
            </a:r>
            <a:r>
              <a:rPr lang="en-US" dirty="0"/>
              <a:t> </a:t>
            </a:r>
            <a:r>
              <a:rPr lang="en-US" dirty="0" err="1"/>
              <a:t>decodeASCII.v</a:t>
            </a:r>
            <a:r>
              <a:rPr lang="en-US" dirty="0"/>
              <a:t> </a:t>
            </a:r>
            <a:r>
              <a:rPr lang="en-US" dirty="0" err="1"/>
              <a:t>rotorEncode.v</a:t>
            </a:r>
            <a:r>
              <a:rPr lang="en-US" dirty="0"/>
              <a:t> </a:t>
            </a:r>
            <a:r>
              <a:rPr lang="en-US" dirty="0" err="1"/>
              <a:t>reflectorEncode.v</a:t>
            </a:r>
            <a:r>
              <a:rPr lang="en-US" dirty="0"/>
              <a:t> 	</a:t>
            </a:r>
            <a:r>
              <a:rPr lang="en-US" dirty="0" err="1"/>
              <a:t>plugboardEncode.v</a:t>
            </a:r>
            <a:r>
              <a:rPr lang="en-US" dirty="0"/>
              <a:t> </a:t>
            </a:r>
            <a:r>
              <a:rPr lang="en-US" dirty="0" err="1"/>
              <a:t>checkKnockpoints.v</a:t>
            </a:r>
            <a:r>
              <a:rPr lang="en-US" dirty="0"/>
              <a:t> --exe main.cpp</a:t>
            </a:r>
          </a:p>
          <a:p>
            <a:r>
              <a:rPr lang="en-US" dirty="0"/>
              <a:t>make -C </a:t>
            </a:r>
            <a:r>
              <a:rPr lang="en-US" dirty="0" err="1"/>
              <a:t>obj_dir</a:t>
            </a:r>
            <a:r>
              <a:rPr lang="en-US" dirty="0"/>
              <a:t> -j -f Venigma.mk </a:t>
            </a:r>
            <a:r>
              <a:rPr lang="en-US" dirty="0" err="1"/>
              <a:t>Venigma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30277F-A20E-4EF4-8D8C-A0CFCC704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683" y="3172239"/>
            <a:ext cx="2276475" cy="3429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45824C-5AF7-44CC-A550-48904F54AD4E}"/>
              </a:ext>
            </a:extLst>
          </p:cNvPr>
          <p:cNvSpPr txBox="1"/>
          <p:nvPr/>
        </p:nvSpPr>
        <p:spPr>
          <a:xfrm>
            <a:off x="3273287" y="4744278"/>
            <a:ext cx="2727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or test running : </a:t>
            </a:r>
          </a:p>
        </p:txBody>
      </p:sp>
    </p:spTree>
    <p:extLst>
      <p:ext uri="{BB962C8B-B14F-4D97-AF65-F5344CB8AC3E}">
        <p14:creationId xmlns:p14="http://schemas.microsoft.com/office/powerpoint/2010/main" val="346113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8DD9A-0333-4788-AE94-78A1CBA55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Constraints file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B95C655-C0D8-4FC5-B571-427EDD95E8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897071"/>
              </p:ext>
            </p:extLst>
          </p:nvPr>
        </p:nvGraphicFramePr>
        <p:xfrm>
          <a:off x="677334" y="1676011"/>
          <a:ext cx="8128000" cy="4358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614058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00" dirty="0"/>
                        <a:t>### Main FPGA Clock</a:t>
                      </a:r>
                    </a:p>
                    <a:p>
                      <a:r>
                        <a:rPr lang="en-US" sz="1000" dirty="0" err="1"/>
                        <a:t>set_io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i_Clk</a:t>
                      </a:r>
                      <a:r>
                        <a:rPr lang="en-US" sz="1000" dirty="0"/>
                        <a:t> 15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### LED Pins:</a:t>
                      </a:r>
                    </a:p>
                    <a:p>
                      <a:r>
                        <a:rPr lang="en-US" sz="1000" dirty="0" err="1"/>
                        <a:t>set_io</a:t>
                      </a:r>
                      <a:r>
                        <a:rPr lang="en-US" sz="1000" dirty="0"/>
                        <a:t> o_LED_1 56</a:t>
                      </a:r>
                    </a:p>
                    <a:p>
                      <a:r>
                        <a:rPr lang="en-US" sz="1000" dirty="0" err="1"/>
                        <a:t>set_io</a:t>
                      </a:r>
                      <a:r>
                        <a:rPr lang="en-US" sz="1000" dirty="0"/>
                        <a:t> o_LED_2 57</a:t>
                      </a:r>
                    </a:p>
                    <a:p>
                      <a:r>
                        <a:rPr lang="en-US" sz="1000" dirty="0" err="1"/>
                        <a:t>set_io</a:t>
                      </a:r>
                      <a:r>
                        <a:rPr lang="en-US" sz="1000" dirty="0"/>
                        <a:t> o_LED_3 59</a:t>
                      </a:r>
                    </a:p>
                    <a:p>
                      <a:r>
                        <a:rPr lang="en-US" sz="1000" dirty="0" err="1"/>
                        <a:t>set_io</a:t>
                      </a:r>
                      <a:r>
                        <a:rPr lang="en-US" sz="1000" dirty="0"/>
                        <a:t> o_LED_4 60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### 7 Segment Outputs</a:t>
                      </a:r>
                    </a:p>
                    <a:p>
                      <a:r>
                        <a:rPr lang="en-US" sz="1000" dirty="0" err="1"/>
                        <a:t>set_io</a:t>
                      </a:r>
                      <a:r>
                        <a:rPr lang="en-US" sz="1000" dirty="0"/>
                        <a:t> o_Segment1_A 3</a:t>
                      </a:r>
                    </a:p>
                    <a:p>
                      <a:r>
                        <a:rPr lang="en-US" sz="1000" dirty="0" err="1"/>
                        <a:t>set_io</a:t>
                      </a:r>
                      <a:r>
                        <a:rPr lang="en-US" sz="1000" dirty="0"/>
                        <a:t> o_Segment1_B 4</a:t>
                      </a:r>
                    </a:p>
                    <a:p>
                      <a:r>
                        <a:rPr lang="en-US" sz="1000" dirty="0" err="1"/>
                        <a:t>set_io</a:t>
                      </a:r>
                      <a:r>
                        <a:rPr lang="en-US" sz="1000" dirty="0"/>
                        <a:t> o_Segment1_C 93</a:t>
                      </a:r>
                    </a:p>
                    <a:p>
                      <a:r>
                        <a:rPr lang="en-US" sz="1000" dirty="0" err="1"/>
                        <a:t>set_io</a:t>
                      </a:r>
                      <a:r>
                        <a:rPr lang="en-US" sz="1000" dirty="0"/>
                        <a:t> o_Segment1_D 91</a:t>
                      </a:r>
                    </a:p>
                    <a:p>
                      <a:r>
                        <a:rPr lang="en-US" sz="1000" dirty="0" err="1"/>
                        <a:t>set_io</a:t>
                      </a:r>
                      <a:r>
                        <a:rPr lang="en-US" sz="1000" dirty="0"/>
                        <a:t> o_Segment1_E 90</a:t>
                      </a:r>
                    </a:p>
                    <a:p>
                      <a:r>
                        <a:rPr lang="en-US" sz="1000" dirty="0" err="1"/>
                        <a:t>set_io</a:t>
                      </a:r>
                      <a:r>
                        <a:rPr lang="en-US" sz="1000" dirty="0"/>
                        <a:t> o_Segment1_F 1</a:t>
                      </a:r>
                    </a:p>
                    <a:p>
                      <a:r>
                        <a:rPr lang="en-US" sz="1000" dirty="0" err="1"/>
                        <a:t>set_io</a:t>
                      </a:r>
                      <a:r>
                        <a:rPr lang="en-US" sz="1000" dirty="0"/>
                        <a:t> o_Segment1_G 2</a:t>
                      </a:r>
                    </a:p>
                    <a:p>
                      <a:r>
                        <a:rPr lang="en-US" sz="1000" dirty="0" err="1"/>
                        <a:t>set_io</a:t>
                      </a:r>
                      <a:r>
                        <a:rPr lang="en-US" sz="1000" dirty="0"/>
                        <a:t> o_Segment2_A 100</a:t>
                      </a:r>
                    </a:p>
                    <a:p>
                      <a:r>
                        <a:rPr lang="en-US" sz="1000" dirty="0" err="1"/>
                        <a:t>set_io</a:t>
                      </a:r>
                      <a:r>
                        <a:rPr lang="en-US" sz="1000" dirty="0"/>
                        <a:t> o_Segment2_B 99</a:t>
                      </a:r>
                    </a:p>
                    <a:p>
                      <a:r>
                        <a:rPr lang="en-US" sz="1000" dirty="0" err="1"/>
                        <a:t>set_io</a:t>
                      </a:r>
                      <a:r>
                        <a:rPr lang="en-US" sz="1000" dirty="0"/>
                        <a:t> o_Segment2_C 97</a:t>
                      </a:r>
                    </a:p>
                    <a:p>
                      <a:r>
                        <a:rPr lang="en-US" sz="1000" dirty="0" err="1"/>
                        <a:t>set_io</a:t>
                      </a:r>
                      <a:r>
                        <a:rPr lang="en-US" sz="1000" dirty="0"/>
                        <a:t> o_Segment2_D 95</a:t>
                      </a:r>
                    </a:p>
                    <a:p>
                      <a:r>
                        <a:rPr lang="en-US" sz="1000" dirty="0" err="1"/>
                        <a:t>set_io</a:t>
                      </a:r>
                      <a:r>
                        <a:rPr lang="en-US" sz="1000" dirty="0"/>
                        <a:t> o_Segment2_E 94</a:t>
                      </a:r>
                    </a:p>
                    <a:p>
                      <a:r>
                        <a:rPr lang="en-US" sz="1000" dirty="0" err="1"/>
                        <a:t>set_io</a:t>
                      </a:r>
                      <a:r>
                        <a:rPr lang="en-US" sz="1000" dirty="0"/>
                        <a:t> o_Segment2_F 8</a:t>
                      </a:r>
                    </a:p>
                    <a:p>
                      <a:r>
                        <a:rPr lang="en-US" sz="1000" dirty="0" err="1"/>
                        <a:t>set_io</a:t>
                      </a:r>
                      <a:r>
                        <a:rPr lang="en-US" sz="1000" dirty="0"/>
                        <a:t> o_Segment2_G 96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## UART Outputs</a:t>
                      </a:r>
                    </a:p>
                    <a:p>
                      <a:r>
                        <a:rPr lang="en-US" sz="1000" dirty="0" err="1"/>
                        <a:t>set_io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i_UART_RX</a:t>
                      </a:r>
                      <a:r>
                        <a:rPr lang="en-US" sz="1000" dirty="0"/>
                        <a:t> 73</a:t>
                      </a:r>
                    </a:p>
                    <a:p>
                      <a:r>
                        <a:rPr lang="en-US" sz="1000" dirty="0" err="1"/>
                        <a:t>set_io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o_UART_TX</a:t>
                      </a:r>
                      <a:r>
                        <a:rPr lang="en-US" sz="1000" dirty="0"/>
                        <a:t> 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476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73060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A3161-F083-4F84-B2F3-4BD19FEF5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 for Go 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6A416-B245-4077-9A4C-9CC177924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yosys</a:t>
            </a:r>
            <a:r>
              <a:rPr lang="en-US" dirty="0"/>
              <a:t> -q -p "synth_ice40 -abc2 -</a:t>
            </a:r>
            <a:r>
              <a:rPr lang="en-US" dirty="0" err="1"/>
              <a:t>nocarry</a:t>
            </a:r>
            <a:r>
              <a:rPr lang="en-US" dirty="0"/>
              <a:t> -top </a:t>
            </a:r>
            <a:r>
              <a:rPr lang="en-US" dirty="0" err="1"/>
              <a:t>enigma_top</a:t>
            </a:r>
            <a:r>
              <a:rPr lang="en-US" dirty="0"/>
              <a:t> -</a:t>
            </a:r>
            <a:r>
              <a:rPr lang="en-US" dirty="0" err="1"/>
              <a:t>blif</a:t>
            </a:r>
            <a:r>
              <a:rPr lang="en-US" dirty="0"/>
              <a:t> </a:t>
            </a:r>
            <a:r>
              <a:rPr lang="en-US" dirty="0" err="1"/>
              <a:t>enigma.blif</a:t>
            </a:r>
            <a:r>
              <a:rPr lang="en-US" dirty="0"/>
              <a:t>" </a:t>
            </a:r>
            <a:r>
              <a:rPr lang="en-US" dirty="0" err="1"/>
              <a:t>enigma_top.v</a:t>
            </a:r>
            <a:r>
              <a:rPr lang="en-US" dirty="0"/>
              <a:t> </a:t>
            </a:r>
            <a:r>
              <a:rPr lang="en-US" dirty="0" err="1"/>
              <a:t>state_machine.v</a:t>
            </a:r>
            <a:r>
              <a:rPr lang="en-US" dirty="0"/>
              <a:t> </a:t>
            </a:r>
            <a:r>
              <a:rPr lang="en-US" dirty="0" err="1"/>
              <a:t>encode.v</a:t>
            </a:r>
            <a:r>
              <a:rPr lang="en-US" dirty="0"/>
              <a:t> </a:t>
            </a:r>
            <a:r>
              <a:rPr lang="en-US" dirty="0" err="1"/>
              <a:t>rotor.v</a:t>
            </a:r>
            <a:r>
              <a:rPr lang="en-US" dirty="0"/>
              <a:t> </a:t>
            </a:r>
            <a:r>
              <a:rPr lang="en-US" dirty="0" err="1"/>
              <a:t>encodeASCII.v</a:t>
            </a:r>
            <a:r>
              <a:rPr lang="en-US" dirty="0"/>
              <a:t> </a:t>
            </a:r>
            <a:r>
              <a:rPr lang="en-US" dirty="0" err="1"/>
              <a:t>decodeASCII.v</a:t>
            </a:r>
            <a:r>
              <a:rPr lang="en-US" dirty="0"/>
              <a:t> </a:t>
            </a:r>
            <a:r>
              <a:rPr lang="en-US" dirty="0" err="1"/>
              <a:t>rotorEncode.v</a:t>
            </a:r>
            <a:r>
              <a:rPr lang="en-US" dirty="0"/>
              <a:t> </a:t>
            </a:r>
            <a:r>
              <a:rPr lang="en-US" dirty="0" err="1"/>
              <a:t>reflectorEncode.v</a:t>
            </a:r>
            <a:r>
              <a:rPr lang="en-US" dirty="0"/>
              <a:t> </a:t>
            </a:r>
            <a:r>
              <a:rPr lang="en-US" dirty="0" err="1"/>
              <a:t>plugboardEncode.v</a:t>
            </a:r>
            <a:r>
              <a:rPr lang="en-US" dirty="0"/>
              <a:t> </a:t>
            </a:r>
            <a:r>
              <a:rPr lang="en-US" dirty="0" err="1"/>
              <a:t>checkKnockpoints.v</a:t>
            </a:r>
            <a:r>
              <a:rPr lang="en-US" dirty="0"/>
              <a:t> hex_to_7seg.v </a:t>
            </a:r>
            <a:r>
              <a:rPr lang="en-US" dirty="0" err="1"/>
              <a:t>uart_tx.v</a:t>
            </a:r>
            <a:r>
              <a:rPr lang="en-US" dirty="0"/>
              <a:t> </a:t>
            </a:r>
            <a:r>
              <a:rPr lang="en-US" dirty="0" err="1"/>
              <a:t>uart_rx.v</a:t>
            </a:r>
            <a:r>
              <a:rPr lang="en-US" dirty="0"/>
              <a:t>  </a:t>
            </a:r>
          </a:p>
          <a:p>
            <a:r>
              <a:rPr lang="en-US" dirty="0" err="1"/>
              <a:t>arachne-pnr</a:t>
            </a:r>
            <a:r>
              <a:rPr lang="en-US" dirty="0"/>
              <a:t> -d 1k -P vq100 -p </a:t>
            </a:r>
            <a:r>
              <a:rPr lang="en-US" dirty="0" err="1"/>
              <a:t>Go_Board_Constraints.pcf</a:t>
            </a:r>
            <a:r>
              <a:rPr lang="en-US" dirty="0"/>
              <a:t> </a:t>
            </a:r>
            <a:r>
              <a:rPr lang="en-US" dirty="0" err="1"/>
              <a:t>enigma.blif</a:t>
            </a:r>
            <a:r>
              <a:rPr lang="en-US" dirty="0"/>
              <a:t> -o enigma.txt</a:t>
            </a:r>
          </a:p>
          <a:p>
            <a:r>
              <a:rPr lang="en-US" dirty="0"/>
              <a:t>icepack enigma.txt </a:t>
            </a:r>
            <a:r>
              <a:rPr lang="en-US" dirty="0" err="1"/>
              <a:t>enigma.bin</a:t>
            </a:r>
            <a:endParaRPr lang="en-US" dirty="0"/>
          </a:p>
          <a:p>
            <a:r>
              <a:rPr lang="en-US" dirty="0" err="1"/>
              <a:t>icetime</a:t>
            </a:r>
            <a:r>
              <a:rPr lang="en-US" dirty="0"/>
              <a:t> -d hx1k -P vq100 enigma.txt</a:t>
            </a:r>
          </a:p>
          <a:p>
            <a:r>
              <a:rPr lang="en-US" dirty="0" err="1"/>
              <a:t>iceprog</a:t>
            </a:r>
            <a:r>
              <a:rPr lang="en-US" dirty="0"/>
              <a:t> </a:t>
            </a:r>
            <a:r>
              <a:rPr lang="en-US" dirty="0" err="1"/>
              <a:t>enigma.bin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16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26A5-35D4-4F59-80DC-AAD80E752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example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96E7C37-6088-4F7F-851F-5FCB84F54E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734" y="2657782"/>
            <a:ext cx="2886075" cy="1066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A81C48-FBFB-46F6-A90C-1CF32EFBA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010" y="2076255"/>
            <a:ext cx="5305425" cy="4552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C68D8C-30B2-434E-A614-C5BAC608F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580" y="5044343"/>
            <a:ext cx="1724025" cy="790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E6EC1D-DBDC-45E7-AD50-5F7019C387AF}"/>
              </a:ext>
            </a:extLst>
          </p:cNvPr>
          <p:cNvSpPr txBox="1"/>
          <p:nvPr/>
        </p:nvSpPr>
        <p:spPr>
          <a:xfrm>
            <a:off x="644580" y="1929361"/>
            <a:ext cx="3450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Typing on terminal original text</a:t>
            </a:r>
          </a:p>
          <a:p>
            <a:r>
              <a:rPr lang="en-US" dirty="0"/>
              <a:t>and we get encoded text back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7DE16B-98B6-46CB-B094-3A798BB9F78E}"/>
              </a:ext>
            </a:extLst>
          </p:cNvPr>
          <p:cNvSpPr txBox="1"/>
          <p:nvPr/>
        </p:nvSpPr>
        <p:spPr>
          <a:xfrm>
            <a:off x="616971" y="3895453"/>
            <a:ext cx="38447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Pressing ESC and resetting terminal</a:t>
            </a:r>
          </a:p>
          <a:p>
            <a:r>
              <a:rPr lang="en-US" dirty="0"/>
              <a:t>Typing encoded text now, and we</a:t>
            </a:r>
          </a:p>
          <a:p>
            <a:r>
              <a:rPr lang="en-US" dirty="0"/>
              <a:t>get decoded text now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D0EE0B-89CD-4D5D-891C-B41B1409DD45}"/>
              </a:ext>
            </a:extLst>
          </p:cNvPr>
          <p:cNvSpPr txBox="1"/>
          <p:nvPr/>
        </p:nvSpPr>
        <p:spPr>
          <a:xfrm>
            <a:off x="4871291" y="1356996"/>
            <a:ext cx="3841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Doing check with same message to </a:t>
            </a:r>
          </a:p>
          <a:p>
            <a:r>
              <a:rPr lang="en-US" dirty="0"/>
              <a:t>see if we did a good job</a:t>
            </a:r>
          </a:p>
        </p:txBody>
      </p:sp>
    </p:spTree>
    <p:extLst>
      <p:ext uri="{BB962C8B-B14F-4D97-AF65-F5344CB8AC3E}">
        <p14:creationId xmlns:p14="http://schemas.microsoft.com/office/powerpoint/2010/main" val="163359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C37C7-C869-4623-8C7C-C32C4295D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logic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1DF641-F206-4A01-B41D-7EDA7466D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115" y="1425040"/>
            <a:ext cx="5418222" cy="501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1307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9EAF0-9EF1-49F9-9586-B3FB5A3AD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5642" y="2547457"/>
            <a:ext cx="5404684" cy="1320800"/>
          </a:xfrm>
        </p:spPr>
        <p:txBody>
          <a:bodyPr>
            <a:normAutofit/>
          </a:bodyPr>
          <a:lstStyle/>
          <a:p>
            <a:r>
              <a:rPr lang="en-US" sz="8000" dirty="0"/>
              <a:t>Live demo</a:t>
            </a:r>
          </a:p>
        </p:txBody>
      </p:sp>
    </p:spTree>
    <p:extLst>
      <p:ext uri="{BB962C8B-B14F-4D97-AF65-F5344CB8AC3E}">
        <p14:creationId xmlns:p14="http://schemas.microsoft.com/office/powerpoint/2010/main" val="9022473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B791F-E932-4D8A-909D-D4BC149CE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A02E1-8BA5-4073-B207-3EA1A6CD8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 source </a:t>
            </a:r>
            <a:r>
              <a:rPr lang="en-US" dirty="0">
                <a:hlinkClick r:id="rId2"/>
              </a:rPr>
              <a:t>https://github.com/mmicko/enigmaFPGA</a:t>
            </a:r>
            <a:endParaRPr lang="en-US" dirty="0"/>
          </a:p>
          <a:p>
            <a:r>
              <a:rPr lang="en-US" dirty="0" err="1"/>
              <a:t>nandland</a:t>
            </a:r>
            <a:r>
              <a:rPr lang="en-US" dirty="0"/>
              <a:t> channel on YouTube with tutorials</a:t>
            </a:r>
          </a:p>
          <a:p>
            <a:r>
              <a:rPr lang="en-US" dirty="0">
                <a:hlinkClick r:id="rId3"/>
              </a:rPr>
              <a:t>https://www.nandland.com/</a:t>
            </a:r>
            <a:r>
              <a:rPr lang="en-US" dirty="0"/>
              <a:t> to order Go Board</a:t>
            </a:r>
          </a:p>
          <a:p>
            <a:pPr marL="0" indent="0">
              <a:buNone/>
            </a:pPr>
            <a:r>
              <a:rPr lang="en-US" dirty="0"/>
              <a:t>	 ( code ENIGMA for 10% off till end of September)</a:t>
            </a:r>
          </a:p>
          <a:p>
            <a:r>
              <a:rPr lang="en-US" dirty="0">
                <a:hlinkClick r:id="rId4"/>
              </a:rPr>
              <a:t>http://www.fpga4student.com/</a:t>
            </a:r>
            <a:r>
              <a:rPr lang="en-US" dirty="0"/>
              <a:t> for more </a:t>
            </a:r>
            <a:r>
              <a:rPr lang="en-US"/>
              <a:t>nice tutorials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310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0BD38-15A4-4888-8D8B-8296437DB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 Flip-Flop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B3CD50-D909-4C80-A12C-4E3B780B7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60" y="1409698"/>
            <a:ext cx="5612216" cy="421356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B693AB-5DFD-4728-AC6B-2FCB40692B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67350" y="4166767"/>
            <a:ext cx="3295650" cy="13716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C6F1EA-CABE-4E06-BCBE-A1FA51114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668" y="1068553"/>
            <a:ext cx="452437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17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5178C9-ECDA-465F-A136-AE58B88FF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56034"/>
            <a:ext cx="4762500" cy="4762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FAB1E7-6E82-4A72-B108-0C1408D66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FPGA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5EBC6-FAFE-411B-83E7-F61456D24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Field Programmable Gate Array</a:t>
            </a:r>
          </a:p>
          <a:p>
            <a:r>
              <a:rPr lang="en-US" dirty="0"/>
              <a:t>LUT – Look-Up Tables</a:t>
            </a:r>
          </a:p>
          <a:p>
            <a:r>
              <a:rPr lang="en-US" dirty="0"/>
              <a:t>Clock Tree</a:t>
            </a:r>
          </a:p>
          <a:p>
            <a:r>
              <a:rPr lang="en-US" dirty="0"/>
              <a:t>I/O Blocks</a:t>
            </a:r>
          </a:p>
          <a:p>
            <a:r>
              <a:rPr lang="en-US" dirty="0"/>
              <a:t>Dedicated RAM</a:t>
            </a:r>
          </a:p>
          <a:p>
            <a:r>
              <a:rPr lang="en-US" dirty="0"/>
              <a:t>Vendors : Xilinx, Altera/Intel,</a:t>
            </a:r>
          </a:p>
          <a:p>
            <a:pPr marL="0" indent="0">
              <a:buNone/>
            </a:pPr>
            <a:r>
              <a:rPr lang="en-US" dirty="0"/>
              <a:t>	 Lattice, </a:t>
            </a:r>
            <a:r>
              <a:rPr lang="en-US" dirty="0" err="1"/>
              <a:t>Microsemi</a:t>
            </a:r>
            <a:r>
              <a:rPr lang="en-US" dirty="0"/>
              <a:t> 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16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0A09D-BF99-43B1-8978-F956B8D79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FPGA is used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62C15-112C-4A81-96D0-E14535CAD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r>
              <a:rPr lang="en-US" dirty="0"/>
              <a:t>Prototyping</a:t>
            </a:r>
          </a:p>
          <a:p>
            <a:r>
              <a:rPr lang="en-US" dirty="0"/>
              <a:t>Small series commercial products</a:t>
            </a:r>
          </a:p>
          <a:p>
            <a:r>
              <a:rPr lang="en-US" dirty="0"/>
              <a:t>Where ever power consumption is critical and no budget for ASIC</a:t>
            </a:r>
          </a:p>
          <a:p>
            <a:r>
              <a:rPr lang="en-US" dirty="0"/>
              <a:t>Implementing security algorithms</a:t>
            </a:r>
          </a:p>
          <a:p>
            <a:r>
              <a:rPr lang="en-US" dirty="0"/>
              <a:t>Fast network packet analysis</a:t>
            </a:r>
          </a:p>
          <a:p>
            <a:r>
              <a:rPr lang="en-US" dirty="0"/>
              <a:t>Many, many more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31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DD6AC-5559-4D48-BDCF-1EF8015FB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of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59E2B-D2A4-4553-B303-5AED12802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72621"/>
            <a:ext cx="8596668" cy="3880773"/>
          </a:xfrm>
        </p:spPr>
        <p:txBody>
          <a:bodyPr/>
          <a:lstStyle/>
          <a:p>
            <a:r>
              <a:rPr lang="en-US" dirty="0"/>
              <a:t>Analysis  : parsing and validation of HDL (Verilog, VHDL … )</a:t>
            </a:r>
          </a:p>
          <a:p>
            <a:r>
              <a:rPr lang="en-US" dirty="0"/>
              <a:t>Synthesis : HDL or schematics -&gt; netlist </a:t>
            </a:r>
          </a:p>
          <a:p>
            <a:r>
              <a:rPr lang="en-US" dirty="0"/>
              <a:t>Place-and-route : netlist -&gt; specific FPGA technology</a:t>
            </a:r>
          </a:p>
          <a:p>
            <a:r>
              <a:rPr lang="en-US" dirty="0"/>
              <a:t>Assembler :  specific FPGA technology -&gt; bitstream </a:t>
            </a:r>
          </a:p>
          <a:p>
            <a:r>
              <a:rPr lang="en-US" dirty="0"/>
              <a:t>Timing Analysis</a:t>
            </a:r>
          </a:p>
          <a:p>
            <a:r>
              <a:rPr lang="en-US" dirty="0"/>
              <a:t>Simulation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61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C4AA0-6014-4A3B-B436-A1183A68F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Source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86389-BA59-4304-A8ED-D3534EC59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Yosys</a:t>
            </a:r>
            <a:r>
              <a:rPr lang="en-US" dirty="0"/>
              <a:t> - Verilog synthesis tool by Clifford Wolf</a:t>
            </a:r>
          </a:p>
          <a:p>
            <a:r>
              <a:rPr lang="en-US" dirty="0"/>
              <a:t>Arachne </a:t>
            </a:r>
            <a:r>
              <a:rPr lang="en-US" dirty="0" err="1"/>
              <a:t>PnR</a:t>
            </a:r>
            <a:r>
              <a:rPr lang="en-US" dirty="0"/>
              <a:t> - Place and route tool by Cotton Seed</a:t>
            </a:r>
          </a:p>
          <a:p>
            <a:r>
              <a:rPr lang="en-US" dirty="0"/>
              <a:t>Project </a:t>
            </a:r>
            <a:r>
              <a:rPr lang="en-US" dirty="0" err="1"/>
              <a:t>IceStorm</a:t>
            </a:r>
            <a:r>
              <a:rPr lang="en-US" dirty="0"/>
              <a:t> – Assembler tool  by Clifford Wolf and Mathias </a:t>
            </a:r>
            <a:r>
              <a:rPr lang="en-US" dirty="0" err="1"/>
              <a:t>Lasser</a:t>
            </a:r>
            <a:endParaRPr lang="en-US" dirty="0"/>
          </a:p>
          <a:p>
            <a:endParaRPr lang="en-US" dirty="0"/>
          </a:p>
          <a:p>
            <a:r>
              <a:rPr lang="en-US" dirty="0"/>
              <a:t>Lattice iCE40 FPGA only</a:t>
            </a:r>
          </a:p>
          <a:p>
            <a:endParaRPr lang="en-US" dirty="0"/>
          </a:p>
          <a:p>
            <a:r>
              <a:rPr lang="en-US" dirty="0"/>
              <a:t>Icarus Verilog by Stephen Williams</a:t>
            </a:r>
          </a:p>
          <a:p>
            <a:r>
              <a:rPr lang="en-US" dirty="0" err="1"/>
              <a:t>Verilator</a:t>
            </a:r>
            <a:r>
              <a:rPr lang="en-US" dirty="0"/>
              <a:t> by Wilson Snyder with Duane </a:t>
            </a:r>
            <a:r>
              <a:rPr lang="en-US" dirty="0" err="1"/>
              <a:t>Galbi</a:t>
            </a:r>
            <a:r>
              <a:rPr lang="en-US" dirty="0"/>
              <a:t> and Paul Wasson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46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A916B-D2AE-4E2E-A3AF-76168BCC6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39" y="585537"/>
            <a:ext cx="8541262" cy="983381"/>
          </a:xfrm>
        </p:spPr>
        <p:txBody>
          <a:bodyPr/>
          <a:lstStyle/>
          <a:p>
            <a:r>
              <a:rPr lang="en-US" dirty="0"/>
              <a:t>The Go Board by Russell Merrick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B6CDE7-0FAA-4926-999B-BE0AEBBA9B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7250" y="2322889"/>
            <a:ext cx="5603749" cy="3320221"/>
          </a:xfrm>
        </p:spPr>
      </p:pic>
    </p:spTree>
    <p:extLst>
      <p:ext uri="{BB962C8B-B14F-4D97-AF65-F5344CB8AC3E}">
        <p14:creationId xmlns:p14="http://schemas.microsoft.com/office/powerpoint/2010/main" val="425080650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292</TotalTime>
  <Words>2115</Words>
  <Application>Microsoft Office PowerPoint</Application>
  <PresentationFormat>Widescreen</PresentationFormat>
  <Paragraphs>427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Courier New</vt:lpstr>
      <vt:lpstr>Trebuchet MS</vt:lpstr>
      <vt:lpstr>Wingdings 3</vt:lpstr>
      <vt:lpstr>Facet</vt:lpstr>
      <vt:lpstr>FPGA for Software Developers</vt:lpstr>
      <vt:lpstr>Scenario</vt:lpstr>
      <vt:lpstr>Boolean logic </vt:lpstr>
      <vt:lpstr>D Flip-Flop</vt:lpstr>
      <vt:lpstr>What is FPGA ?</vt:lpstr>
      <vt:lpstr>Where FPGA is used ?</vt:lpstr>
      <vt:lpstr>Process of development</vt:lpstr>
      <vt:lpstr>Open Source Tools</vt:lpstr>
      <vt:lpstr>The Go Board by Russell Merrick</vt:lpstr>
      <vt:lpstr>Enigma Machine</vt:lpstr>
      <vt:lpstr>How Enigma works ?</vt:lpstr>
      <vt:lpstr>Enigma settings</vt:lpstr>
      <vt:lpstr>Planning</vt:lpstr>
      <vt:lpstr>Architecture</vt:lpstr>
      <vt:lpstr>Encode section</vt:lpstr>
      <vt:lpstr>State machine</vt:lpstr>
      <vt:lpstr>Verilog introduction</vt:lpstr>
      <vt:lpstr>Complex combinational logic</vt:lpstr>
      <vt:lpstr>Memory</vt:lpstr>
      <vt:lpstr>Using registers, and clocked changes</vt:lpstr>
      <vt:lpstr>Sequential logic and instantiation </vt:lpstr>
      <vt:lpstr>Test bench </vt:lpstr>
      <vt:lpstr>Running tests </vt:lpstr>
      <vt:lpstr>State machine</vt:lpstr>
      <vt:lpstr>Testing using C++ (Verilator)</vt:lpstr>
      <vt:lpstr>Running verilator and building test</vt:lpstr>
      <vt:lpstr>Constraints file</vt:lpstr>
      <vt:lpstr>Compile for Go Board</vt:lpstr>
      <vt:lpstr>Running example</vt:lpstr>
      <vt:lpstr>Live demo</vt:lpstr>
      <vt:lpstr>More 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FPGA for Software Developers</dc:title>
  <dc:creator>Miodrag Milanovic</dc:creator>
  <cp:lastModifiedBy>Miodrag Milanovic</cp:lastModifiedBy>
  <cp:revision>2</cp:revision>
  <dcterms:created xsi:type="dcterms:W3CDTF">2017-09-03T08:08:41Z</dcterms:created>
  <dcterms:modified xsi:type="dcterms:W3CDTF">2017-09-16T10:11:34Z</dcterms:modified>
</cp:coreProperties>
</file>